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9" r:id="rId2"/>
    <p:sldId id="260" r:id="rId3"/>
    <p:sldId id="262" r:id="rId4"/>
    <p:sldId id="270" r:id="rId5"/>
    <p:sldId id="271" r:id="rId6"/>
    <p:sldId id="269" r:id="rId7"/>
    <p:sldId id="258" r:id="rId8"/>
    <p:sldId id="261" r:id="rId9"/>
    <p:sldId id="272" r:id="rId10"/>
    <p:sldId id="275" r:id="rId11"/>
    <p:sldId id="279" r:id="rId12"/>
    <p:sldId id="280" r:id="rId13"/>
    <p:sldId id="281" r:id="rId14"/>
    <p:sldId id="284" r:id="rId15"/>
    <p:sldId id="282" r:id="rId16"/>
    <p:sldId id="283" r:id="rId17"/>
    <p:sldId id="285" r:id="rId18"/>
    <p:sldId id="286" r:id="rId19"/>
    <p:sldId id="288" r:id="rId20"/>
    <p:sldId id="289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9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969690-A16B-47DA-93B8-5BC39AEAD939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017968-8941-41A6-A2BA-FF2CD60E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0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5858"/>
      </p:ext>
    </p:extLst>
  </p:cSld>
  <p:clrMapOvr>
    <a:masterClrMapping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0596"/>
      </p:ext>
    </p:extLst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69927"/>
      </p:ext>
    </p:extLst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8236"/>
      </p:ext>
    </p:extLst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72934"/>
      </p:ext>
    </p:extLst>
  </p:cSld>
  <p:clrMapOvr>
    <a:masterClrMapping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21452"/>
      </p:ext>
    </p:extLst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68334"/>
      </p:ext>
    </p:extLst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01740"/>
      </p:ext>
    </p:extLst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72675"/>
      </p:ext>
    </p:extLst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9781"/>
      </p:ext>
    </p:extLst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02207"/>
      </p:ext>
    </p:extLst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3A5AB-69CA-45B0-AD49-F7218872946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C0A0-EA8F-4C51-8E18-978C0343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2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366" y="333487"/>
            <a:ext cx="1095128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RANGELAND SUSTAINABILITY:</a:t>
            </a:r>
          </a:p>
          <a:p>
            <a:pPr algn="ctr"/>
            <a:r>
              <a:rPr lang="en-US" sz="3600" dirty="0" smtClean="0"/>
              <a:t>IS SCIENCE RELEVANT AND WHAT IS NEXT?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000" dirty="0" smtClean="0"/>
              <a:t>Joel </a:t>
            </a:r>
            <a:r>
              <a:rPr lang="en-US" sz="2000" dirty="0" smtClean="0"/>
              <a:t>Brown (Brandon </a:t>
            </a:r>
            <a:r>
              <a:rPr lang="en-US" sz="2000" dirty="0" smtClean="0"/>
              <a:t>Bestelmeyer, Kris Havstad and Jeff </a:t>
            </a:r>
            <a:r>
              <a:rPr lang="en-US" sz="2000" dirty="0" smtClean="0"/>
              <a:t>Herrick contributing)</a:t>
            </a:r>
            <a:endParaRPr lang="en-US" sz="2000" dirty="0" smtClean="0"/>
          </a:p>
          <a:p>
            <a:pPr algn="ctr"/>
            <a:r>
              <a:rPr lang="en-US" sz="2000" dirty="0" err="1" smtClean="0"/>
              <a:t>Jornada</a:t>
            </a:r>
            <a:r>
              <a:rPr lang="en-US" sz="2000" dirty="0" smtClean="0"/>
              <a:t> Experimental Range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Ignite Session 11</a:t>
            </a:r>
          </a:p>
          <a:p>
            <a:pPr algn="ctr"/>
            <a:r>
              <a:rPr lang="en-US" sz="2000" dirty="0" smtClean="0"/>
              <a:t>Future Directions of Useable Science for Sustainable Rangelands</a:t>
            </a:r>
          </a:p>
          <a:p>
            <a:pPr algn="ctr"/>
            <a:r>
              <a:rPr lang="en-US" sz="2000" dirty="0" smtClean="0"/>
              <a:t>Ecological Society of America Annual Meeting</a:t>
            </a:r>
          </a:p>
          <a:p>
            <a:pPr algn="ctr"/>
            <a:r>
              <a:rPr lang="en-US" sz="2000" dirty="0" smtClean="0"/>
              <a:t>Baltimore MD</a:t>
            </a:r>
          </a:p>
          <a:p>
            <a:pPr algn="ctr"/>
            <a:r>
              <a:rPr lang="en-US" sz="2000" dirty="0" smtClean="0"/>
              <a:t>12 August 2015</a:t>
            </a:r>
          </a:p>
        </p:txBody>
      </p:sp>
    </p:spTree>
    <p:extLst>
      <p:ext uri="{BB962C8B-B14F-4D97-AF65-F5344CB8AC3E}">
        <p14:creationId xmlns:p14="http://schemas.microsoft.com/office/powerpoint/2010/main" val="2370848541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rcs.usda.gov/Internet/FSE_MEDIA/stelprdb10457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1653221"/>
            <a:ext cx="3283585" cy="42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drawception.com/pub/panels/2012/4-17/fNdwk8rAxj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31" y="73032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s-media-cache-ak0.pinimg.com/236x/89/7f/6d/897f6d5d7321fd7fa904b2e53196e4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43" y="3558222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30353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sif.royalsocietypublishing.org/content/royinterface/early/2010/09/08/rsif.2010.0270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8" y="3637720"/>
            <a:ext cx="2428599" cy="28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farm6.staticflickr.com/5228/5679642883_24a2e905e0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129210"/>
            <a:ext cx="2256790" cy="22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104" y="502516"/>
            <a:ext cx="836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Soil carbon sequestration to offset atmospheric GHG levels</a:t>
            </a:r>
          </a:p>
          <a:p>
            <a:r>
              <a:rPr lang="en-US" sz="2400" i="1" dirty="0" smtClean="0"/>
              <a:t>Seems like a really good idea!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0923123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sif.royalsocietypublishing.org/content/royinterface/early/2010/09/08/rsif.2010.0270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8" y="3637720"/>
            <a:ext cx="2428599" cy="28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farm6.staticflickr.com/5228/5679642883_24a2e905e0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129210"/>
            <a:ext cx="2256790" cy="22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358" y="551123"/>
            <a:ext cx="836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Soil carbon sequestration to offset atmospheric GHG levels</a:t>
            </a:r>
          </a:p>
          <a:p>
            <a:r>
              <a:rPr lang="en-US" sz="2400" i="1" dirty="0" smtClean="0"/>
              <a:t>Fairly complicated and complex</a:t>
            </a:r>
            <a:endParaRPr lang="en-US" sz="2400" i="1" dirty="0"/>
          </a:p>
        </p:txBody>
      </p:sp>
      <p:sp>
        <p:nvSpPr>
          <p:cNvPr id="3" name="Freeform 2"/>
          <p:cNvSpPr/>
          <p:nvPr/>
        </p:nvSpPr>
        <p:spPr>
          <a:xfrm>
            <a:off x="2953265" y="1767016"/>
            <a:ext cx="6672649" cy="2113006"/>
          </a:xfrm>
          <a:custGeom>
            <a:avLst/>
            <a:gdLst>
              <a:gd name="connsiteX0" fmla="*/ 0 w 6672649"/>
              <a:gd name="connsiteY0" fmla="*/ 2113006 h 2113006"/>
              <a:gd name="connsiteX1" fmla="*/ 617838 w 6672649"/>
              <a:gd name="connsiteY1" fmla="*/ 1865870 h 2113006"/>
              <a:gd name="connsiteX2" fmla="*/ 1149178 w 6672649"/>
              <a:gd name="connsiteY2" fmla="*/ 2026508 h 2113006"/>
              <a:gd name="connsiteX3" fmla="*/ 1482811 w 6672649"/>
              <a:gd name="connsiteY3" fmla="*/ 1458098 h 2113006"/>
              <a:gd name="connsiteX4" fmla="*/ 1927654 w 6672649"/>
              <a:gd name="connsiteY4" fmla="*/ 1519881 h 2113006"/>
              <a:gd name="connsiteX5" fmla="*/ 2014151 w 6672649"/>
              <a:gd name="connsiteY5" fmla="*/ 1816443 h 2113006"/>
              <a:gd name="connsiteX6" fmla="*/ 1631092 w 6672649"/>
              <a:gd name="connsiteY6" fmla="*/ 1890584 h 2113006"/>
              <a:gd name="connsiteX7" fmla="*/ 1606378 w 6672649"/>
              <a:gd name="connsiteY7" fmla="*/ 1594022 h 2113006"/>
              <a:gd name="connsiteX8" fmla="*/ 2063578 w 6672649"/>
              <a:gd name="connsiteY8" fmla="*/ 1309816 h 2113006"/>
              <a:gd name="connsiteX9" fmla="*/ 2619632 w 6672649"/>
              <a:gd name="connsiteY9" fmla="*/ 1149179 h 2113006"/>
              <a:gd name="connsiteX10" fmla="*/ 3175686 w 6672649"/>
              <a:gd name="connsiteY10" fmla="*/ 1322173 h 2113006"/>
              <a:gd name="connsiteX11" fmla="*/ 3645243 w 6672649"/>
              <a:gd name="connsiteY11" fmla="*/ 902043 h 2113006"/>
              <a:gd name="connsiteX12" fmla="*/ 4114800 w 6672649"/>
              <a:gd name="connsiteY12" fmla="*/ 259492 h 2113006"/>
              <a:gd name="connsiteX13" fmla="*/ 4559643 w 6672649"/>
              <a:gd name="connsiteY13" fmla="*/ 593125 h 2113006"/>
              <a:gd name="connsiteX14" fmla="*/ 5066270 w 6672649"/>
              <a:gd name="connsiteY14" fmla="*/ 654908 h 2113006"/>
              <a:gd name="connsiteX15" fmla="*/ 5387546 w 6672649"/>
              <a:gd name="connsiteY15" fmla="*/ 321276 h 2113006"/>
              <a:gd name="connsiteX16" fmla="*/ 5721178 w 6672649"/>
              <a:gd name="connsiteY16" fmla="*/ 358346 h 2113006"/>
              <a:gd name="connsiteX17" fmla="*/ 5733535 w 6672649"/>
              <a:gd name="connsiteY17" fmla="*/ 679622 h 2113006"/>
              <a:gd name="connsiteX18" fmla="*/ 5993027 w 6672649"/>
              <a:gd name="connsiteY18" fmla="*/ 877330 h 2113006"/>
              <a:gd name="connsiteX19" fmla="*/ 6474940 w 6672649"/>
              <a:gd name="connsiteY19" fmla="*/ 741406 h 2113006"/>
              <a:gd name="connsiteX20" fmla="*/ 6240162 w 6672649"/>
              <a:gd name="connsiteY20" fmla="*/ 543698 h 2113006"/>
              <a:gd name="connsiteX21" fmla="*/ 6215449 w 6672649"/>
              <a:gd name="connsiteY21" fmla="*/ 197708 h 2113006"/>
              <a:gd name="connsiteX22" fmla="*/ 6499654 w 6672649"/>
              <a:gd name="connsiteY22" fmla="*/ 61784 h 2113006"/>
              <a:gd name="connsiteX23" fmla="*/ 6672649 w 6672649"/>
              <a:gd name="connsiteY23" fmla="*/ 0 h 211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72649" h="2113006">
                <a:moveTo>
                  <a:pt x="0" y="2113006"/>
                </a:moveTo>
                <a:cubicBezTo>
                  <a:pt x="213154" y="1996646"/>
                  <a:pt x="426308" y="1880286"/>
                  <a:pt x="617838" y="1865870"/>
                </a:cubicBezTo>
                <a:cubicBezTo>
                  <a:pt x="809368" y="1851454"/>
                  <a:pt x="1005016" y="2094470"/>
                  <a:pt x="1149178" y="2026508"/>
                </a:cubicBezTo>
                <a:cubicBezTo>
                  <a:pt x="1293340" y="1958546"/>
                  <a:pt x="1353065" y="1542536"/>
                  <a:pt x="1482811" y="1458098"/>
                </a:cubicBezTo>
                <a:cubicBezTo>
                  <a:pt x="1612557" y="1373660"/>
                  <a:pt x="1839097" y="1460157"/>
                  <a:pt x="1927654" y="1519881"/>
                </a:cubicBezTo>
                <a:cubicBezTo>
                  <a:pt x="2016211" y="1579605"/>
                  <a:pt x="2063578" y="1754659"/>
                  <a:pt x="2014151" y="1816443"/>
                </a:cubicBezTo>
                <a:cubicBezTo>
                  <a:pt x="1964724" y="1878227"/>
                  <a:pt x="1699054" y="1927654"/>
                  <a:pt x="1631092" y="1890584"/>
                </a:cubicBezTo>
                <a:cubicBezTo>
                  <a:pt x="1563130" y="1853514"/>
                  <a:pt x="1534297" y="1690817"/>
                  <a:pt x="1606378" y="1594022"/>
                </a:cubicBezTo>
                <a:cubicBezTo>
                  <a:pt x="1678459" y="1497227"/>
                  <a:pt x="1894702" y="1383956"/>
                  <a:pt x="2063578" y="1309816"/>
                </a:cubicBezTo>
                <a:cubicBezTo>
                  <a:pt x="2232454" y="1235676"/>
                  <a:pt x="2434281" y="1147119"/>
                  <a:pt x="2619632" y="1149179"/>
                </a:cubicBezTo>
                <a:cubicBezTo>
                  <a:pt x="2804983" y="1151238"/>
                  <a:pt x="3004751" y="1363362"/>
                  <a:pt x="3175686" y="1322173"/>
                </a:cubicBezTo>
                <a:cubicBezTo>
                  <a:pt x="3346621" y="1280984"/>
                  <a:pt x="3488724" y="1079156"/>
                  <a:pt x="3645243" y="902043"/>
                </a:cubicBezTo>
                <a:cubicBezTo>
                  <a:pt x="3801762" y="724930"/>
                  <a:pt x="3962400" y="310978"/>
                  <a:pt x="4114800" y="259492"/>
                </a:cubicBezTo>
                <a:cubicBezTo>
                  <a:pt x="4267200" y="208006"/>
                  <a:pt x="4401065" y="527222"/>
                  <a:pt x="4559643" y="593125"/>
                </a:cubicBezTo>
                <a:cubicBezTo>
                  <a:pt x="4718221" y="659028"/>
                  <a:pt x="4928286" y="700216"/>
                  <a:pt x="5066270" y="654908"/>
                </a:cubicBezTo>
                <a:cubicBezTo>
                  <a:pt x="5204254" y="609600"/>
                  <a:pt x="5278395" y="370703"/>
                  <a:pt x="5387546" y="321276"/>
                </a:cubicBezTo>
                <a:cubicBezTo>
                  <a:pt x="5496697" y="271849"/>
                  <a:pt x="5663513" y="298622"/>
                  <a:pt x="5721178" y="358346"/>
                </a:cubicBezTo>
                <a:cubicBezTo>
                  <a:pt x="5778843" y="418070"/>
                  <a:pt x="5688227" y="593125"/>
                  <a:pt x="5733535" y="679622"/>
                </a:cubicBezTo>
                <a:cubicBezTo>
                  <a:pt x="5778843" y="766119"/>
                  <a:pt x="5869460" y="867033"/>
                  <a:pt x="5993027" y="877330"/>
                </a:cubicBezTo>
                <a:cubicBezTo>
                  <a:pt x="6116594" y="887627"/>
                  <a:pt x="6433751" y="797011"/>
                  <a:pt x="6474940" y="741406"/>
                </a:cubicBezTo>
                <a:cubicBezTo>
                  <a:pt x="6516129" y="685801"/>
                  <a:pt x="6283410" y="634314"/>
                  <a:pt x="6240162" y="543698"/>
                </a:cubicBezTo>
                <a:cubicBezTo>
                  <a:pt x="6196914" y="453082"/>
                  <a:pt x="6172200" y="278027"/>
                  <a:pt x="6215449" y="197708"/>
                </a:cubicBezTo>
                <a:cubicBezTo>
                  <a:pt x="6258698" y="117389"/>
                  <a:pt x="6423454" y="94735"/>
                  <a:pt x="6499654" y="61784"/>
                </a:cubicBezTo>
                <a:cubicBezTo>
                  <a:pt x="6575854" y="28833"/>
                  <a:pt x="6624251" y="14416"/>
                  <a:pt x="6672649" y="0"/>
                </a:cubicBezTo>
              </a:path>
            </a:pathLst>
          </a:custGeom>
          <a:noFill/>
          <a:ln w="57150"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3848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sif.royalsocietypublishing.org/content/royinterface/early/2010/09/08/rsif.2010.0270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8" y="3637720"/>
            <a:ext cx="2428599" cy="28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farm6.staticflickr.com/5228/5679642883_24a2e905e0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129210"/>
            <a:ext cx="2256790" cy="22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centrallondonchiropractor.co.uk/wp-content/uploads/2014/12/Feedbac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6" b="14026"/>
          <a:stretch/>
        </p:blipFill>
        <p:spPr bwMode="auto">
          <a:xfrm rot="20419344">
            <a:off x="2793586" y="1361390"/>
            <a:ext cx="6087827" cy="10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358" y="135624"/>
            <a:ext cx="836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Soil carbon sequestration to offset atmospheric GHG levels</a:t>
            </a:r>
          </a:p>
          <a:p>
            <a:r>
              <a:rPr lang="en-US" sz="2400" i="1" dirty="0" smtClean="0"/>
              <a:t>+ feedbacks</a:t>
            </a:r>
            <a:endParaRPr lang="en-US" sz="2400" i="1" dirty="0"/>
          </a:p>
        </p:txBody>
      </p:sp>
      <p:sp>
        <p:nvSpPr>
          <p:cNvPr id="7" name="Freeform 6"/>
          <p:cNvSpPr/>
          <p:nvPr/>
        </p:nvSpPr>
        <p:spPr>
          <a:xfrm>
            <a:off x="2953265" y="1767016"/>
            <a:ext cx="6672649" cy="2113006"/>
          </a:xfrm>
          <a:custGeom>
            <a:avLst/>
            <a:gdLst>
              <a:gd name="connsiteX0" fmla="*/ 0 w 6672649"/>
              <a:gd name="connsiteY0" fmla="*/ 2113006 h 2113006"/>
              <a:gd name="connsiteX1" fmla="*/ 617838 w 6672649"/>
              <a:gd name="connsiteY1" fmla="*/ 1865870 h 2113006"/>
              <a:gd name="connsiteX2" fmla="*/ 1149178 w 6672649"/>
              <a:gd name="connsiteY2" fmla="*/ 2026508 h 2113006"/>
              <a:gd name="connsiteX3" fmla="*/ 1482811 w 6672649"/>
              <a:gd name="connsiteY3" fmla="*/ 1458098 h 2113006"/>
              <a:gd name="connsiteX4" fmla="*/ 1927654 w 6672649"/>
              <a:gd name="connsiteY4" fmla="*/ 1519881 h 2113006"/>
              <a:gd name="connsiteX5" fmla="*/ 2014151 w 6672649"/>
              <a:gd name="connsiteY5" fmla="*/ 1816443 h 2113006"/>
              <a:gd name="connsiteX6" fmla="*/ 1631092 w 6672649"/>
              <a:gd name="connsiteY6" fmla="*/ 1890584 h 2113006"/>
              <a:gd name="connsiteX7" fmla="*/ 1606378 w 6672649"/>
              <a:gd name="connsiteY7" fmla="*/ 1594022 h 2113006"/>
              <a:gd name="connsiteX8" fmla="*/ 2063578 w 6672649"/>
              <a:gd name="connsiteY8" fmla="*/ 1309816 h 2113006"/>
              <a:gd name="connsiteX9" fmla="*/ 2619632 w 6672649"/>
              <a:gd name="connsiteY9" fmla="*/ 1149179 h 2113006"/>
              <a:gd name="connsiteX10" fmla="*/ 3175686 w 6672649"/>
              <a:gd name="connsiteY10" fmla="*/ 1322173 h 2113006"/>
              <a:gd name="connsiteX11" fmla="*/ 3645243 w 6672649"/>
              <a:gd name="connsiteY11" fmla="*/ 902043 h 2113006"/>
              <a:gd name="connsiteX12" fmla="*/ 4114800 w 6672649"/>
              <a:gd name="connsiteY12" fmla="*/ 259492 h 2113006"/>
              <a:gd name="connsiteX13" fmla="*/ 4559643 w 6672649"/>
              <a:gd name="connsiteY13" fmla="*/ 593125 h 2113006"/>
              <a:gd name="connsiteX14" fmla="*/ 5066270 w 6672649"/>
              <a:gd name="connsiteY14" fmla="*/ 654908 h 2113006"/>
              <a:gd name="connsiteX15" fmla="*/ 5387546 w 6672649"/>
              <a:gd name="connsiteY15" fmla="*/ 321276 h 2113006"/>
              <a:gd name="connsiteX16" fmla="*/ 5721178 w 6672649"/>
              <a:gd name="connsiteY16" fmla="*/ 358346 h 2113006"/>
              <a:gd name="connsiteX17" fmla="*/ 5733535 w 6672649"/>
              <a:gd name="connsiteY17" fmla="*/ 679622 h 2113006"/>
              <a:gd name="connsiteX18" fmla="*/ 5993027 w 6672649"/>
              <a:gd name="connsiteY18" fmla="*/ 877330 h 2113006"/>
              <a:gd name="connsiteX19" fmla="*/ 6474940 w 6672649"/>
              <a:gd name="connsiteY19" fmla="*/ 741406 h 2113006"/>
              <a:gd name="connsiteX20" fmla="*/ 6240162 w 6672649"/>
              <a:gd name="connsiteY20" fmla="*/ 543698 h 2113006"/>
              <a:gd name="connsiteX21" fmla="*/ 6215449 w 6672649"/>
              <a:gd name="connsiteY21" fmla="*/ 197708 h 2113006"/>
              <a:gd name="connsiteX22" fmla="*/ 6499654 w 6672649"/>
              <a:gd name="connsiteY22" fmla="*/ 61784 h 2113006"/>
              <a:gd name="connsiteX23" fmla="*/ 6672649 w 6672649"/>
              <a:gd name="connsiteY23" fmla="*/ 0 h 211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72649" h="2113006">
                <a:moveTo>
                  <a:pt x="0" y="2113006"/>
                </a:moveTo>
                <a:cubicBezTo>
                  <a:pt x="213154" y="1996646"/>
                  <a:pt x="426308" y="1880286"/>
                  <a:pt x="617838" y="1865870"/>
                </a:cubicBezTo>
                <a:cubicBezTo>
                  <a:pt x="809368" y="1851454"/>
                  <a:pt x="1005016" y="2094470"/>
                  <a:pt x="1149178" y="2026508"/>
                </a:cubicBezTo>
                <a:cubicBezTo>
                  <a:pt x="1293340" y="1958546"/>
                  <a:pt x="1353065" y="1542536"/>
                  <a:pt x="1482811" y="1458098"/>
                </a:cubicBezTo>
                <a:cubicBezTo>
                  <a:pt x="1612557" y="1373660"/>
                  <a:pt x="1839097" y="1460157"/>
                  <a:pt x="1927654" y="1519881"/>
                </a:cubicBezTo>
                <a:cubicBezTo>
                  <a:pt x="2016211" y="1579605"/>
                  <a:pt x="2063578" y="1754659"/>
                  <a:pt x="2014151" y="1816443"/>
                </a:cubicBezTo>
                <a:cubicBezTo>
                  <a:pt x="1964724" y="1878227"/>
                  <a:pt x="1699054" y="1927654"/>
                  <a:pt x="1631092" y="1890584"/>
                </a:cubicBezTo>
                <a:cubicBezTo>
                  <a:pt x="1563130" y="1853514"/>
                  <a:pt x="1534297" y="1690817"/>
                  <a:pt x="1606378" y="1594022"/>
                </a:cubicBezTo>
                <a:cubicBezTo>
                  <a:pt x="1678459" y="1497227"/>
                  <a:pt x="1894702" y="1383956"/>
                  <a:pt x="2063578" y="1309816"/>
                </a:cubicBezTo>
                <a:cubicBezTo>
                  <a:pt x="2232454" y="1235676"/>
                  <a:pt x="2434281" y="1147119"/>
                  <a:pt x="2619632" y="1149179"/>
                </a:cubicBezTo>
                <a:cubicBezTo>
                  <a:pt x="2804983" y="1151238"/>
                  <a:pt x="3004751" y="1363362"/>
                  <a:pt x="3175686" y="1322173"/>
                </a:cubicBezTo>
                <a:cubicBezTo>
                  <a:pt x="3346621" y="1280984"/>
                  <a:pt x="3488724" y="1079156"/>
                  <a:pt x="3645243" y="902043"/>
                </a:cubicBezTo>
                <a:cubicBezTo>
                  <a:pt x="3801762" y="724930"/>
                  <a:pt x="3962400" y="310978"/>
                  <a:pt x="4114800" y="259492"/>
                </a:cubicBezTo>
                <a:cubicBezTo>
                  <a:pt x="4267200" y="208006"/>
                  <a:pt x="4401065" y="527222"/>
                  <a:pt x="4559643" y="593125"/>
                </a:cubicBezTo>
                <a:cubicBezTo>
                  <a:pt x="4718221" y="659028"/>
                  <a:pt x="4928286" y="700216"/>
                  <a:pt x="5066270" y="654908"/>
                </a:cubicBezTo>
                <a:cubicBezTo>
                  <a:pt x="5204254" y="609600"/>
                  <a:pt x="5278395" y="370703"/>
                  <a:pt x="5387546" y="321276"/>
                </a:cubicBezTo>
                <a:cubicBezTo>
                  <a:pt x="5496697" y="271849"/>
                  <a:pt x="5663513" y="298622"/>
                  <a:pt x="5721178" y="358346"/>
                </a:cubicBezTo>
                <a:cubicBezTo>
                  <a:pt x="5778843" y="418070"/>
                  <a:pt x="5688227" y="593125"/>
                  <a:pt x="5733535" y="679622"/>
                </a:cubicBezTo>
                <a:cubicBezTo>
                  <a:pt x="5778843" y="766119"/>
                  <a:pt x="5869460" y="867033"/>
                  <a:pt x="5993027" y="877330"/>
                </a:cubicBezTo>
                <a:cubicBezTo>
                  <a:pt x="6116594" y="887627"/>
                  <a:pt x="6433751" y="797011"/>
                  <a:pt x="6474940" y="741406"/>
                </a:cubicBezTo>
                <a:cubicBezTo>
                  <a:pt x="6516129" y="685801"/>
                  <a:pt x="6283410" y="634314"/>
                  <a:pt x="6240162" y="543698"/>
                </a:cubicBezTo>
                <a:cubicBezTo>
                  <a:pt x="6196914" y="453082"/>
                  <a:pt x="6172200" y="278027"/>
                  <a:pt x="6215449" y="197708"/>
                </a:cubicBezTo>
                <a:cubicBezTo>
                  <a:pt x="6258698" y="117389"/>
                  <a:pt x="6423454" y="94735"/>
                  <a:pt x="6499654" y="61784"/>
                </a:cubicBezTo>
                <a:cubicBezTo>
                  <a:pt x="6575854" y="28833"/>
                  <a:pt x="6624251" y="14416"/>
                  <a:pt x="6672649" y="0"/>
                </a:cubicBezTo>
              </a:path>
            </a:pathLst>
          </a:custGeom>
          <a:noFill/>
          <a:ln w="57150"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61128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sif.royalsocietypublishing.org/content/royinterface/early/2010/09/08/rsif.2010.0270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8" y="3637720"/>
            <a:ext cx="2428599" cy="28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farm6.staticflickr.com/5228/5679642883_24a2e905e0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129210"/>
            <a:ext cx="2256790" cy="22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entrallondonchiropractor.co.uk/wp-content/uploads/2014/12/Feedbac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6" b="14026"/>
          <a:stretch/>
        </p:blipFill>
        <p:spPr bwMode="auto">
          <a:xfrm rot="9575018">
            <a:off x="3329267" y="3456089"/>
            <a:ext cx="5912247" cy="10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358" y="135624"/>
            <a:ext cx="836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Soil carbon sequestration to offset atmospheric GHG levels</a:t>
            </a:r>
          </a:p>
          <a:p>
            <a:r>
              <a:rPr lang="en-US" sz="2400" i="1" dirty="0" smtClean="0"/>
              <a:t>- feedbacks</a:t>
            </a:r>
            <a:endParaRPr lang="en-US" sz="2400" i="1" dirty="0"/>
          </a:p>
        </p:txBody>
      </p:sp>
      <p:sp>
        <p:nvSpPr>
          <p:cNvPr id="9" name="Freeform 8"/>
          <p:cNvSpPr/>
          <p:nvPr/>
        </p:nvSpPr>
        <p:spPr>
          <a:xfrm>
            <a:off x="2953265" y="1767016"/>
            <a:ext cx="6672649" cy="2113006"/>
          </a:xfrm>
          <a:custGeom>
            <a:avLst/>
            <a:gdLst>
              <a:gd name="connsiteX0" fmla="*/ 0 w 6672649"/>
              <a:gd name="connsiteY0" fmla="*/ 2113006 h 2113006"/>
              <a:gd name="connsiteX1" fmla="*/ 617838 w 6672649"/>
              <a:gd name="connsiteY1" fmla="*/ 1865870 h 2113006"/>
              <a:gd name="connsiteX2" fmla="*/ 1149178 w 6672649"/>
              <a:gd name="connsiteY2" fmla="*/ 2026508 h 2113006"/>
              <a:gd name="connsiteX3" fmla="*/ 1482811 w 6672649"/>
              <a:gd name="connsiteY3" fmla="*/ 1458098 h 2113006"/>
              <a:gd name="connsiteX4" fmla="*/ 1927654 w 6672649"/>
              <a:gd name="connsiteY4" fmla="*/ 1519881 h 2113006"/>
              <a:gd name="connsiteX5" fmla="*/ 2014151 w 6672649"/>
              <a:gd name="connsiteY5" fmla="*/ 1816443 h 2113006"/>
              <a:gd name="connsiteX6" fmla="*/ 1631092 w 6672649"/>
              <a:gd name="connsiteY6" fmla="*/ 1890584 h 2113006"/>
              <a:gd name="connsiteX7" fmla="*/ 1606378 w 6672649"/>
              <a:gd name="connsiteY7" fmla="*/ 1594022 h 2113006"/>
              <a:gd name="connsiteX8" fmla="*/ 2063578 w 6672649"/>
              <a:gd name="connsiteY8" fmla="*/ 1309816 h 2113006"/>
              <a:gd name="connsiteX9" fmla="*/ 2619632 w 6672649"/>
              <a:gd name="connsiteY9" fmla="*/ 1149179 h 2113006"/>
              <a:gd name="connsiteX10" fmla="*/ 3175686 w 6672649"/>
              <a:gd name="connsiteY10" fmla="*/ 1322173 h 2113006"/>
              <a:gd name="connsiteX11" fmla="*/ 3645243 w 6672649"/>
              <a:gd name="connsiteY11" fmla="*/ 902043 h 2113006"/>
              <a:gd name="connsiteX12" fmla="*/ 4114800 w 6672649"/>
              <a:gd name="connsiteY12" fmla="*/ 259492 h 2113006"/>
              <a:gd name="connsiteX13" fmla="*/ 4559643 w 6672649"/>
              <a:gd name="connsiteY13" fmla="*/ 593125 h 2113006"/>
              <a:gd name="connsiteX14" fmla="*/ 5066270 w 6672649"/>
              <a:gd name="connsiteY14" fmla="*/ 654908 h 2113006"/>
              <a:gd name="connsiteX15" fmla="*/ 5387546 w 6672649"/>
              <a:gd name="connsiteY15" fmla="*/ 321276 h 2113006"/>
              <a:gd name="connsiteX16" fmla="*/ 5721178 w 6672649"/>
              <a:gd name="connsiteY16" fmla="*/ 358346 h 2113006"/>
              <a:gd name="connsiteX17" fmla="*/ 5733535 w 6672649"/>
              <a:gd name="connsiteY17" fmla="*/ 679622 h 2113006"/>
              <a:gd name="connsiteX18" fmla="*/ 5993027 w 6672649"/>
              <a:gd name="connsiteY18" fmla="*/ 877330 h 2113006"/>
              <a:gd name="connsiteX19" fmla="*/ 6474940 w 6672649"/>
              <a:gd name="connsiteY19" fmla="*/ 741406 h 2113006"/>
              <a:gd name="connsiteX20" fmla="*/ 6240162 w 6672649"/>
              <a:gd name="connsiteY20" fmla="*/ 543698 h 2113006"/>
              <a:gd name="connsiteX21" fmla="*/ 6215449 w 6672649"/>
              <a:gd name="connsiteY21" fmla="*/ 197708 h 2113006"/>
              <a:gd name="connsiteX22" fmla="*/ 6499654 w 6672649"/>
              <a:gd name="connsiteY22" fmla="*/ 61784 h 2113006"/>
              <a:gd name="connsiteX23" fmla="*/ 6672649 w 6672649"/>
              <a:gd name="connsiteY23" fmla="*/ 0 h 211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72649" h="2113006">
                <a:moveTo>
                  <a:pt x="0" y="2113006"/>
                </a:moveTo>
                <a:cubicBezTo>
                  <a:pt x="213154" y="1996646"/>
                  <a:pt x="426308" y="1880286"/>
                  <a:pt x="617838" y="1865870"/>
                </a:cubicBezTo>
                <a:cubicBezTo>
                  <a:pt x="809368" y="1851454"/>
                  <a:pt x="1005016" y="2094470"/>
                  <a:pt x="1149178" y="2026508"/>
                </a:cubicBezTo>
                <a:cubicBezTo>
                  <a:pt x="1293340" y="1958546"/>
                  <a:pt x="1353065" y="1542536"/>
                  <a:pt x="1482811" y="1458098"/>
                </a:cubicBezTo>
                <a:cubicBezTo>
                  <a:pt x="1612557" y="1373660"/>
                  <a:pt x="1839097" y="1460157"/>
                  <a:pt x="1927654" y="1519881"/>
                </a:cubicBezTo>
                <a:cubicBezTo>
                  <a:pt x="2016211" y="1579605"/>
                  <a:pt x="2063578" y="1754659"/>
                  <a:pt x="2014151" y="1816443"/>
                </a:cubicBezTo>
                <a:cubicBezTo>
                  <a:pt x="1964724" y="1878227"/>
                  <a:pt x="1699054" y="1927654"/>
                  <a:pt x="1631092" y="1890584"/>
                </a:cubicBezTo>
                <a:cubicBezTo>
                  <a:pt x="1563130" y="1853514"/>
                  <a:pt x="1534297" y="1690817"/>
                  <a:pt x="1606378" y="1594022"/>
                </a:cubicBezTo>
                <a:cubicBezTo>
                  <a:pt x="1678459" y="1497227"/>
                  <a:pt x="1894702" y="1383956"/>
                  <a:pt x="2063578" y="1309816"/>
                </a:cubicBezTo>
                <a:cubicBezTo>
                  <a:pt x="2232454" y="1235676"/>
                  <a:pt x="2434281" y="1147119"/>
                  <a:pt x="2619632" y="1149179"/>
                </a:cubicBezTo>
                <a:cubicBezTo>
                  <a:pt x="2804983" y="1151238"/>
                  <a:pt x="3004751" y="1363362"/>
                  <a:pt x="3175686" y="1322173"/>
                </a:cubicBezTo>
                <a:cubicBezTo>
                  <a:pt x="3346621" y="1280984"/>
                  <a:pt x="3488724" y="1079156"/>
                  <a:pt x="3645243" y="902043"/>
                </a:cubicBezTo>
                <a:cubicBezTo>
                  <a:pt x="3801762" y="724930"/>
                  <a:pt x="3962400" y="310978"/>
                  <a:pt x="4114800" y="259492"/>
                </a:cubicBezTo>
                <a:cubicBezTo>
                  <a:pt x="4267200" y="208006"/>
                  <a:pt x="4401065" y="527222"/>
                  <a:pt x="4559643" y="593125"/>
                </a:cubicBezTo>
                <a:cubicBezTo>
                  <a:pt x="4718221" y="659028"/>
                  <a:pt x="4928286" y="700216"/>
                  <a:pt x="5066270" y="654908"/>
                </a:cubicBezTo>
                <a:cubicBezTo>
                  <a:pt x="5204254" y="609600"/>
                  <a:pt x="5278395" y="370703"/>
                  <a:pt x="5387546" y="321276"/>
                </a:cubicBezTo>
                <a:cubicBezTo>
                  <a:pt x="5496697" y="271849"/>
                  <a:pt x="5663513" y="298622"/>
                  <a:pt x="5721178" y="358346"/>
                </a:cubicBezTo>
                <a:cubicBezTo>
                  <a:pt x="5778843" y="418070"/>
                  <a:pt x="5688227" y="593125"/>
                  <a:pt x="5733535" y="679622"/>
                </a:cubicBezTo>
                <a:cubicBezTo>
                  <a:pt x="5778843" y="766119"/>
                  <a:pt x="5869460" y="867033"/>
                  <a:pt x="5993027" y="877330"/>
                </a:cubicBezTo>
                <a:cubicBezTo>
                  <a:pt x="6116594" y="887627"/>
                  <a:pt x="6433751" y="797011"/>
                  <a:pt x="6474940" y="741406"/>
                </a:cubicBezTo>
                <a:cubicBezTo>
                  <a:pt x="6516129" y="685801"/>
                  <a:pt x="6283410" y="634314"/>
                  <a:pt x="6240162" y="543698"/>
                </a:cubicBezTo>
                <a:cubicBezTo>
                  <a:pt x="6196914" y="453082"/>
                  <a:pt x="6172200" y="278027"/>
                  <a:pt x="6215449" y="197708"/>
                </a:cubicBezTo>
                <a:cubicBezTo>
                  <a:pt x="6258698" y="117389"/>
                  <a:pt x="6423454" y="94735"/>
                  <a:pt x="6499654" y="61784"/>
                </a:cubicBezTo>
                <a:cubicBezTo>
                  <a:pt x="6575854" y="28833"/>
                  <a:pt x="6624251" y="14416"/>
                  <a:pt x="6672649" y="0"/>
                </a:cubicBezTo>
              </a:path>
            </a:pathLst>
          </a:custGeom>
          <a:noFill/>
          <a:ln w="57150"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9389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sif.royalsocietypublishing.org/content/royinterface/early/2010/09/08/rsif.2010.0270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8" y="3637720"/>
            <a:ext cx="2428599" cy="28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farm6.staticflickr.com/5228/5679642883_24a2e905e0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129210"/>
            <a:ext cx="2256790" cy="22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953265" y="1767016"/>
            <a:ext cx="6672649" cy="2113006"/>
          </a:xfrm>
          <a:custGeom>
            <a:avLst/>
            <a:gdLst>
              <a:gd name="connsiteX0" fmla="*/ 0 w 6672649"/>
              <a:gd name="connsiteY0" fmla="*/ 2113006 h 2113006"/>
              <a:gd name="connsiteX1" fmla="*/ 617838 w 6672649"/>
              <a:gd name="connsiteY1" fmla="*/ 1865870 h 2113006"/>
              <a:gd name="connsiteX2" fmla="*/ 1149178 w 6672649"/>
              <a:gd name="connsiteY2" fmla="*/ 2026508 h 2113006"/>
              <a:gd name="connsiteX3" fmla="*/ 1482811 w 6672649"/>
              <a:gd name="connsiteY3" fmla="*/ 1458098 h 2113006"/>
              <a:gd name="connsiteX4" fmla="*/ 1927654 w 6672649"/>
              <a:gd name="connsiteY4" fmla="*/ 1519881 h 2113006"/>
              <a:gd name="connsiteX5" fmla="*/ 2014151 w 6672649"/>
              <a:gd name="connsiteY5" fmla="*/ 1816443 h 2113006"/>
              <a:gd name="connsiteX6" fmla="*/ 1631092 w 6672649"/>
              <a:gd name="connsiteY6" fmla="*/ 1890584 h 2113006"/>
              <a:gd name="connsiteX7" fmla="*/ 1606378 w 6672649"/>
              <a:gd name="connsiteY7" fmla="*/ 1594022 h 2113006"/>
              <a:gd name="connsiteX8" fmla="*/ 2063578 w 6672649"/>
              <a:gd name="connsiteY8" fmla="*/ 1309816 h 2113006"/>
              <a:gd name="connsiteX9" fmla="*/ 2619632 w 6672649"/>
              <a:gd name="connsiteY9" fmla="*/ 1149179 h 2113006"/>
              <a:gd name="connsiteX10" fmla="*/ 3175686 w 6672649"/>
              <a:gd name="connsiteY10" fmla="*/ 1322173 h 2113006"/>
              <a:gd name="connsiteX11" fmla="*/ 3645243 w 6672649"/>
              <a:gd name="connsiteY11" fmla="*/ 902043 h 2113006"/>
              <a:gd name="connsiteX12" fmla="*/ 4114800 w 6672649"/>
              <a:gd name="connsiteY12" fmla="*/ 259492 h 2113006"/>
              <a:gd name="connsiteX13" fmla="*/ 4559643 w 6672649"/>
              <a:gd name="connsiteY13" fmla="*/ 593125 h 2113006"/>
              <a:gd name="connsiteX14" fmla="*/ 5066270 w 6672649"/>
              <a:gd name="connsiteY14" fmla="*/ 654908 h 2113006"/>
              <a:gd name="connsiteX15" fmla="*/ 5387546 w 6672649"/>
              <a:gd name="connsiteY15" fmla="*/ 321276 h 2113006"/>
              <a:gd name="connsiteX16" fmla="*/ 5721178 w 6672649"/>
              <a:gd name="connsiteY16" fmla="*/ 358346 h 2113006"/>
              <a:gd name="connsiteX17" fmla="*/ 5733535 w 6672649"/>
              <a:gd name="connsiteY17" fmla="*/ 679622 h 2113006"/>
              <a:gd name="connsiteX18" fmla="*/ 5993027 w 6672649"/>
              <a:gd name="connsiteY18" fmla="*/ 877330 h 2113006"/>
              <a:gd name="connsiteX19" fmla="*/ 6474940 w 6672649"/>
              <a:gd name="connsiteY19" fmla="*/ 741406 h 2113006"/>
              <a:gd name="connsiteX20" fmla="*/ 6240162 w 6672649"/>
              <a:gd name="connsiteY20" fmla="*/ 543698 h 2113006"/>
              <a:gd name="connsiteX21" fmla="*/ 6215449 w 6672649"/>
              <a:gd name="connsiteY21" fmla="*/ 197708 h 2113006"/>
              <a:gd name="connsiteX22" fmla="*/ 6499654 w 6672649"/>
              <a:gd name="connsiteY22" fmla="*/ 61784 h 2113006"/>
              <a:gd name="connsiteX23" fmla="*/ 6672649 w 6672649"/>
              <a:gd name="connsiteY23" fmla="*/ 0 h 211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72649" h="2113006">
                <a:moveTo>
                  <a:pt x="0" y="2113006"/>
                </a:moveTo>
                <a:cubicBezTo>
                  <a:pt x="213154" y="1996646"/>
                  <a:pt x="426308" y="1880286"/>
                  <a:pt x="617838" y="1865870"/>
                </a:cubicBezTo>
                <a:cubicBezTo>
                  <a:pt x="809368" y="1851454"/>
                  <a:pt x="1005016" y="2094470"/>
                  <a:pt x="1149178" y="2026508"/>
                </a:cubicBezTo>
                <a:cubicBezTo>
                  <a:pt x="1293340" y="1958546"/>
                  <a:pt x="1353065" y="1542536"/>
                  <a:pt x="1482811" y="1458098"/>
                </a:cubicBezTo>
                <a:cubicBezTo>
                  <a:pt x="1612557" y="1373660"/>
                  <a:pt x="1839097" y="1460157"/>
                  <a:pt x="1927654" y="1519881"/>
                </a:cubicBezTo>
                <a:cubicBezTo>
                  <a:pt x="2016211" y="1579605"/>
                  <a:pt x="2063578" y="1754659"/>
                  <a:pt x="2014151" y="1816443"/>
                </a:cubicBezTo>
                <a:cubicBezTo>
                  <a:pt x="1964724" y="1878227"/>
                  <a:pt x="1699054" y="1927654"/>
                  <a:pt x="1631092" y="1890584"/>
                </a:cubicBezTo>
                <a:cubicBezTo>
                  <a:pt x="1563130" y="1853514"/>
                  <a:pt x="1534297" y="1690817"/>
                  <a:pt x="1606378" y="1594022"/>
                </a:cubicBezTo>
                <a:cubicBezTo>
                  <a:pt x="1678459" y="1497227"/>
                  <a:pt x="1894702" y="1383956"/>
                  <a:pt x="2063578" y="1309816"/>
                </a:cubicBezTo>
                <a:cubicBezTo>
                  <a:pt x="2232454" y="1235676"/>
                  <a:pt x="2434281" y="1147119"/>
                  <a:pt x="2619632" y="1149179"/>
                </a:cubicBezTo>
                <a:cubicBezTo>
                  <a:pt x="2804983" y="1151238"/>
                  <a:pt x="3004751" y="1363362"/>
                  <a:pt x="3175686" y="1322173"/>
                </a:cubicBezTo>
                <a:cubicBezTo>
                  <a:pt x="3346621" y="1280984"/>
                  <a:pt x="3488724" y="1079156"/>
                  <a:pt x="3645243" y="902043"/>
                </a:cubicBezTo>
                <a:cubicBezTo>
                  <a:pt x="3801762" y="724930"/>
                  <a:pt x="3962400" y="310978"/>
                  <a:pt x="4114800" y="259492"/>
                </a:cubicBezTo>
                <a:cubicBezTo>
                  <a:pt x="4267200" y="208006"/>
                  <a:pt x="4401065" y="527222"/>
                  <a:pt x="4559643" y="593125"/>
                </a:cubicBezTo>
                <a:cubicBezTo>
                  <a:pt x="4718221" y="659028"/>
                  <a:pt x="4928286" y="700216"/>
                  <a:pt x="5066270" y="654908"/>
                </a:cubicBezTo>
                <a:cubicBezTo>
                  <a:pt x="5204254" y="609600"/>
                  <a:pt x="5278395" y="370703"/>
                  <a:pt x="5387546" y="321276"/>
                </a:cubicBezTo>
                <a:cubicBezTo>
                  <a:pt x="5496697" y="271849"/>
                  <a:pt x="5663513" y="298622"/>
                  <a:pt x="5721178" y="358346"/>
                </a:cubicBezTo>
                <a:cubicBezTo>
                  <a:pt x="5778843" y="418070"/>
                  <a:pt x="5688227" y="593125"/>
                  <a:pt x="5733535" y="679622"/>
                </a:cubicBezTo>
                <a:cubicBezTo>
                  <a:pt x="5778843" y="766119"/>
                  <a:pt x="5869460" y="867033"/>
                  <a:pt x="5993027" y="877330"/>
                </a:cubicBezTo>
                <a:cubicBezTo>
                  <a:pt x="6116594" y="887627"/>
                  <a:pt x="6433751" y="797011"/>
                  <a:pt x="6474940" y="741406"/>
                </a:cubicBezTo>
                <a:cubicBezTo>
                  <a:pt x="6516129" y="685801"/>
                  <a:pt x="6283410" y="634314"/>
                  <a:pt x="6240162" y="543698"/>
                </a:cubicBezTo>
                <a:cubicBezTo>
                  <a:pt x="6196914" y="453082"/>
                  <a:pt x="6172200" y="278027"/>
                  <a:pt x="6215449" y="197708"/>
                </a:cubicBezTo>
                <a:cubicBezTo>
                  <a:pt x="6258698" y="117389"/>
                  <a:pt x="6423454" y="94735"/>
                  <a:pt x="6499654" y="61784"/>
                </a:cubicBezTo>
                <a:cubicBezTo>
                  <a:pt x="6575854" y="28833"/>
                  <a:pt x="6624251" y="14416"/>
                  <a:pt x="6672649" y="0"/>
                </a:cubicBezTo>
              </a:path>
            </a:pathLst>
          </a:custGeom>
          <a:noFill/>
          <a:ln w="57150"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358" y="135624"/>
            <a:ext cx="8363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Soil carbon sequestration to offset atmospheric GHG levels</a:t>
            </a:r>
          </a:p>
          <a:p>
            <a:r>
              <a:rPr lang="en-US" sz="2400" i="1" dirty="0" smtClean="0"/>
              <a:t>Its all too hard!</a:t>
            </a:r>
            <a:endParaRPr lang="en-US" sz="2400" i="1" dirty="0"/>
          </a:p>
        </p:txBody>
      </p:sp>
      <p:pic>
        <p:nvPicPr>
          <p:cNvPr id="1026" name="Picture 2" descr="http://science.phillipmartin.info/science_scientificmeth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93" y="3469614"/>
            <a:ext cx="3685174" cy="22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guide.com/_named_clipart_images/0511-0810-2000-5812_Confused_Man_clipart_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59" y="682362"/>
            <a:ext cx="2373362" cy="219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4754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sif.royalsocietypublishing.org/content/royinterface/early/2010/09/08/rsif.2010.0270/F2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8" y="3637720"/>
            <a:ext cx="2428599" cy="28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farm6.staticflickr.com/5228/5679642883_24a2e905e0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129210"/>
            <a:ext cx="2256790" cy="22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357" y="135624"/>
            <a:ext cx="9115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Soil carbon sequestration to offset atmospheric GHG levels</a:t>
            </a:r>
          </a:p>
          <a:p>
            <a:r>
              <a:rPr lang="en-US" sz="2400" i="1" dirty="0" smtClean="0"/>
              <a:t>Activity focused rather than outcome focused-half finished experiments</a:t>
            </a:r>
            <a:endParaRPr lang="en-US" sz="2400" i="1" dirty="0"/>
          </a:p>
        </p:txBody>
      </p:sp>
      <p:sp>
        <p:nvSpPr>
          <p:cNvPr id="6" name="Freeform 5"/>
          <p:cNvSpPr/>
          <p:nvPr/>
        </p:nvSpPr>
        <p:spPr>
          <a:xfrm>
            <a:off x="2953265" y="1767016"/>
            <a:ext cx="6672649" cy="2113006"/>
          </a:xfrm>
          <a:custGeom>
            <a:avLst/>
            <a:gdLst>
              <a:gd name="connsiteX0" fmla="*/ 0 w 6672649"/>
              <a:gd name="connsiteY0" fmla="*/ 2113006 h 2113006"/>
              <a:gd name="connsiteX1" fmla="*/ 617838 w 6672649"/>
              <a:gd name="connsiteY1" fmla="*/ 1865870 h 2113006"/>
              <a:gd name="connsiteX2" fmla="*/ 1149178 w 6672649"/>
              <a:gd name="connsiteY2" fmla="*/ 2026508 h 2113006"/>
              <a:gd name="connsiteX3" fmla="*/ 1482811 w 6672649"/>
              <a:gd name="connsiteY3" fmla="*/ 1458098 h 2113006"/>
              <a:gd name="connsiteX4" fmla="*/ 1927654 w 6672649"/>
              <a:gd name="connsiteY4" fmla="*/ 1519881 h 2113006"/>
              <a:gd name="connsiteX5" fmla="*/ 2014151 w 6672649"/>
              <a:gd name="connsiteY5" fmla="*/ 1816443 h 2113006"/>
              <a:gd name="connsiteX6" fmla="*/ 1631092 w 6672649"/>
              <a:gd name="connsiteY6" fmla="*/ 1890584 h 2113006"/>
              <a:gd name="connsiteX7" fmla="*/ 1606378 w 6672649"/>
              <a:gd name="connsiteY7" fmla="*/ 1594022 h 2113006"/>
              <a:gd name="connsiteX8" fmla="*/ 2063578 w 6672649"/>
              <a:gd name="connsiteY8" fmla="*/ 1309816 h 2113006"/>
              <a:gd name="connsiteX9" fmla="*/ 2619632 w 6672649"/>
              <a:gd name="connsiteY9" fmla="*/ 1149179 h 2113006"/>
              <a:gd name="connsiteX10" fmla="*/ 3175686 w 6672649"/>
              <a:gd name="connsiteY10" fmla="*/ 1322173 h 2113006"/>
              <a:gd name="connsiteX11" fmla="*/ 3645243 w 6672649"/>
              <a:gd name="connsiteY11" fmla="*/ 902043 h 2113006"/>
              <a:gd name="connsiteX12" fmla="*/ 4114800 w 6672649"/>
              <a:gd name="connsiteY12" fmla="*/ 259492 h 2113006"/>
              <a:gd name="connsiteX13" fmla="*/ 4559643 w 6672649"/>
              <a:gd name="connsiteY13" fmla="*/ 593125 h 2113006"/>
              <a:gd name="connsiteX14" fmla="*/ 5066270 w 6672649"/>
              <a:gd name="connsiteY14" fmla="*/ 654908 h 2113006"/>
              <a:gd name="connsiteX15" fmla="*/ 5387546 w 6672649"/>
              <a:gd name="connsiteY15" fmla="*/ 321276 h 2113006"/>
              <a:gd name="connsiteX16" fmla="*/ 5721178 w 6672649"/>
              <a:gd name="connsiteY16" fmla="*/ 358346 h 2113006"/>
              <a:gd name="connsiteX17" fmla="*/ 5733535 w 6672649"/>
              <a:gd name="connsiteY17" fmla="*/ 679622 h 2113006"/>
              <a:gd name="connsiteX18" fmla="*/ 5993027 w 6672649"/>
              <a:gd name="connsiteY18" fmla="*/ 877330 h 2113006"/>
              <a:gd name="connsiteX19" fmla="*/ 6474940 w 6672649"/>
              <a:gd name="connsiteY19" fmla="*/ 741406 h 2113006"/>
              <a:gd name="connsiteX20" fmla="*/ 6240162 w 6672649"/>
              <a:gd name="connsiteY20" fmla="*/ 543698 h 2113006"/>
              <a:gd name="connsiteX21" fmla="*/ 6215449 w 6672649"/>
              <a:gd name="connsiteY21" fmla="*/ 197708 h 2113006"/>
              <a:gd name="connsiteX22" fmla="*/ 6499654 w 6672649"/>
              <a:gd name="connsiteY22" fmla="*/ 61784 h 2113006"/>
              <a:gd name="connsiteX23" fmla="*/ 6672649 w 6672649"/>
              <a:gd name="connsiteY23" fmla="*/ 0 h 211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72649" h="2113006">
                <a:moveTo>
                  <a:pt x="0" y="2113006"/>
                </a:moveTo>
                <a:cubicBezTo>
                  <a:pt x="213154" y="1996646"/>
                  <a:pt x="426308" y="1880286"/>
                  <a:pt x="617838" y="1865870"/>
                </a:cubicBezTo>
                <a:cubicBezTo>
                  <a:pt x="809368" y="1851454"/>
                  <a:pt x="1005016" y="2094470"/>
                  <a:pt x="1149178" y="2026508"/>
                </a:cubicBezTo>
                <a:cubicBezTo>
                  <a:pt x="1293340" y="1958546"/>
                  <a:pt x="1353065" y="1542536"/>
                  <a:pt x="1482811" y="1458098"/>
                </a:cubicBezTo>
                <a:cubicBezTo>
                  <a:pt x="1612557" y="1373660"/>
                  <a:pt x="1839097" y="1460157"/>
                  <a:pt x="1927654" y="1519881"/>
                </a:cubicBezTo>
                <a:cubicBezTo>
                  <a:pt x="2016211" y="1579605"/>
                  <a:pt x="2063578" y="1754659"/>
                  <a:pt x="2014151" y="1816443"/>
                </a:cubicBezTo>
                <a:cubicBezTo>
                  <a:pt x="1964724" y="1878227"/>
                  <a:pt x="1699054" y="1927654"/>
                  <a:pt x="1631092" y="1890584"/>
                </a:cubicBezTo>
                <a:cubicBezTo>
                  <a:pt x="1563130" y="1853514"/>
                  <a:pt x="1534297" y="1690817"/>
                  <a:pt x="1606378" y="1594022"/>
                </a:cubicBezTo>
                <a:cubicBezTo>
                  <a:pt x="1678459" y="1497227"/>
                  <a:pt x="1894702" y="1383956"/>
                  <a:pt x="2063578" y="1309816"/>
                </a:cubicBezTo>
                <a:cubicBezTo>
                  <a:pt x="2232454" y="1235676"/>
                  <a:pt x="2434281" y="1147119"/>
                  <a:pt x="2619632" y="1149179"/>
                </a:cubicBezTo>
                <a:cubicBezTo>
                  <a:pt x="2804983" y="1151238"/>
                  <a:pt x="3004751" y="1363362"/>
                  <a:pt x="3175686" y="1322173"/>
                </a:cubicBezTo>
                <a:cubicBezTo>
                  <a:pt x="3346621" y="1280984"/>
                  <a:pt x="3488724" y="1079156"/>
                  <a:pt x="3645243" y="902043"/>
                </a:cubicBezTo>
                <a:cubicBezTo>
                  <a:pt x="3801762" y="724930"/>
                  <a:pt x="3962400" y="310978"/>
                  <a:pt x="4114800" y="259492"/>
                </a:cubicBezTo>
                <a:cubicBezTo>
                  <a:pt x="4267200" y="208006"/>
                  <a:pt x="4401065" y="527222"/>
                  <a:pt x="4559643" y="593125"/>
                </a:cubicBezTo>
                <a:cubicBezTo>
                  <a:pt x="4718221" y="659028"/>
                  <a:pt x="4928286" y="700216"/>
                  <a:pt x="5066270" y="654908"/>
                </a:cubicBezTo>
                <a:cubicBezTo>
                  <a:pt x="5204254" y="609600"/>
                  <a:pt x="5278395" y="370703"/>
                  <a:pt x="5387546" y="321276"/>
                </a:cubicBezTo>
                <a:cubicBezTo>
                  <a:pt x="5496697" y="271849"/>
                  <a:pt x="5663513" y="298622"/>
                  <a:pt x="5721178" y="358346"/>
                </a:cubicBezTo>
                <a:cubicBezTo>
                  <a:pt x="5778843" y="418070"/>
                  <a:pt x="5688227" y="593125"/>
                  <a:pt x="5733535" y="679622"/>
                </a:cubicBezTo>
                <a:cubicBezTo>
                  <a:pt x="5778843" y="766119"/>
                  <a:pt x="5869460" y="867033"/>
                  <a:pt x="5993027" y="877330"/>
                </a:cubicBezTo>
                <a:cubicBezTo>
                  <a:pt x="6116594" y="887627"/>
                  <a:pt x="6433751" y="797011"/>
                  <a:pt x="6474940" y="741406"/>
                </a:cubicBezTo>
                <a:cubicBezTo>
                  <a:pt x="6516129" y="685801"/>
                  <a:pt x="6283410" y="634314"/>
                  <a:pt x="6240162" y="543698"/>
                </a:cubicBezTo>
                <a:cubicBezTo>
                  <a:pt x="6196914" y="453082"/>
                  <a:pt x="6172200" y="278027"/>
                  <a:pt x="6215449" y="197708"/>
                </a:cubicBezTo>
                <a:cubicBezTo>
                  <a:pt x="6258698" y="117389"/>
                  <a:pt x="6423454" y="94735"/>
                  <a:pt x="6499654" y="61784"/>
                </a:cubicBezTo>
                <a:cubicBezTo>
                  <a:pt x="6575854" y="28833"/>
                  <a:pt x="6624251" y="14416"/>
                  <a:pt x="6672649" y="0"/>
                </a:cubicBezTo>
              </a:path>
            </a:pathLst>
          </a:custGeom>
          <a:noFill/>
          <a:ln w="57150">
            <a:prstDash val="lg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http://www.doctorramey.com/wp-content/uploads/2013/08/Pinocchio-520.jpg"/>
          <p:cNvSpPr>
            <a:spLocks noChangeAspect="1" noChangeArrowheads="1"/>
          </p:cNvSpPr>
          <p:nvPr/>
        </p:nvSpPr>
        <p:spPr bwMode="auto">
          <a:xfrm>
            <a:off x="155575" y="-1790700"/>
            <a:ext cx="5334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burlingtonliarsclub.com/wp-content/uploads/2014/11/OtisHulet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89" y="3333816"/>
            <a:ext cx="2476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7813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doctorramey.com/wp-content/uploads/2013/08/Pinocchio-520.jpg"/>
          <p:cNvSpPr>
            <a:spLocks noChangeAspect="1" noChangeArrowheads="1"/>
          </p:cNvSpPr>
          <p:nvPr/>
        </p:nvSpPr>
        <p:spPr bwMode="auto">
          <a:xfrm>
            <a:off x="155575" y="-1790700"/>
            <a:ext cx="5334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7994" y="450937"/>
            <a:ext cx="11699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Dr</a:t>
            </a:r>
            <a:r>
              <a:rPr lang="en-US" sz="2800" dirty="0" smtClean="0"/>
              <a:t> David Bowman “Management by Hypothesis”</a:t>
            </a:r>
          </a:p>
          <a:p>
            <a:endParaRPr lang="en-US" sz="2800" dirty="0"/>
          </a:p>
          <a:p>
            <a:r>
              <a:rPr lang="en-US" sz="2800" dirty="0" smtClean="0"/>
              <a:t>Landscape management practices must be defined and treated as experiments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experiments have hypotheses, design, analysis and testing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519781" y="5962389"/>
            <a:ext cx="241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New Scientist 1995</a:t>
            </a:r>
            <a:endParaRPr lang="en-US" i="1" dirty="0"/>
          </a:p>
        </p:txBody>
      </p:sp>
      <p:pic>
        <p:nvPicPr>
          <p:cNvPr id="10" name="Picture 2" descr="Brush Management Increases Groundwater Rech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2"/>
          <a:stretch/>
        </p:blipFill>
        <p:spPr bwMode="auto">
          <a:xfrm>
            <a:off x="1039199" y="2430050"/>
            <a:ext cx="6651782" cy="35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2064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doctorramey.com/wp-content/uploads/2013/08/Pinocchio-520.jpg"/>
          <p:cNvSpPr>
            <a:spLocks noChangeAspect="1" noChangeArrowheads="1"/>
          </p:cNvSpPr>
          <p:nvPr/>
        </p:nvSpPr>
        <p:spPr bwMode="auto">
          <a:xfrm>
            <a:off x="155575" y="-1790700"/>
            <a:ext cx="5334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3463" y="501041"/>
            <a:ext cx="106972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science to be relevant, it has to be used</a:t>
            </a:r>
          </a:p>
          <a:p>
            <a:endParaRPr lang="en-US" sz="2800" dirty="0"/>
          </a:p>
          <a:p>
            <a:r>
              <a:rPr lang="en-US" sz="2800" dirty="0" smtClean="0"/>
              <a:t>Using rigorous testing and hypotheses that can be rejected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146" name="Picture 2" descr="http://library.farmprogress.com/TFS0112P34-web-images/01123925D_fm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0" y="2301265"/>
            <a:ext cx="359092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attlemanagement.com/files/2011/02/cattle-graz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718" y="2014993"/>
            <a:ext cx="40481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2.gstatic.com/images?q=tbn:ANd9GcROPO_A9bXAYhYgyK33Vjz91rxSH2N_ks-BSm9pJ6p4y7oE4Fbl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53" y="3030059"/>
            <a:ext cx="3337027" cy="24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27418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doctorramey.com/wp-content/uploads/2013/08/Pinocchio-520.jpg"/>
          <p:cNvSpPr>
            <a:spLocks noChangeAspect="1" noChangeArrowheads="1"/>
          </p:cNvSpPr>
          <p:nvPr/>
        </p:nvSpPr>
        <p:spPr bwMode="auto">
          <a:xfrm>
            <a:off x="155575" y="-1790700"/>
            <a:ext cx="5334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22575" y="1309413"/>
            <a:ext cx="6514167" cy="4584083"/>
            <a:chOff x="994671" y="629771"/>
            <a:chExt cx="3986120" cy="4094254"/>
          </a:xfrm>
        </p:grpSpPr>
        <p:pic>
          <p:nvPicPr>
            <p:cNvPr id="9" name="Picture 2" descr="https://s3.amazonaws.com/lowres.cartoonstock.com/science-pseudoscience-experiments-lab-laboratory-scientist-shrn1854_low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30"/>
            <a:stretch/>
          </p:blipFill>
          <p:spPr bwMode="auto">
            <a:xfrm>
              <a:off x="994671" y="629771"/>
              <a:ext cx="3986120" cy="333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s3.amazonaws.com/lowres.cartoonstock.com/science-pseudoscience-experiments-lab-laboratory-scientist-shrn1854_low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70"/>
            <a:stretch/>
          </p:blipFill>
          <p:spPr bwMode="auto">
            <a:xfrm>
              <a:off x="994671" y="3998731"/>
              <a:ext cx="3986120" cy="725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213395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09" y="322729"/>
            <a:ext cx="1124174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IS SCIENCE </a:t>
            </a:r>
            <a:r>
              <a:rPr lang="en-US" sz="4400" dirty="0" smtClean="0"/>
              <a:t>RELEVANT?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3600" dirty="0" smtClean="0"/>
              <a:t>DO OUR WIDGETS WORK?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/>
              <a:t>v</a:t>
            </a:r>
            <a:r>
              <a:rPr lang="en-US" sz="3600" dirty="0" smtClean="0"/>
              <a:t>s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HAVE WE CHANGED THE WAY PEOPLE MAKE DECISIONS?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0499719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366" y="333487"/>
            <a:ext cx="10951285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RANGELAND SUSTAINABILITY:</a:t>
            </a:r>
          </a:p>
          <a:p>
            <a:pPr algn="ctr"/>
            <a:r>
              <a:rPr lang="en-US" sz="3600" dirty="0" smtClean="0"/>
              <a:t>IS SCIENCE </a:t>
            </a:r>
            <a:r>
              <a:rPr lang="en-US" sz="3600" dirty="0" smtClean="0"/>
              <a:t>RELEVANT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/>
              <a:t>yes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WHAT </a:t>
            </a:r>
            <a:r>
              <a:rPr lang="en-US" sz="3600" dirty="0" smtClean="0"/>
              <a:t>IS NEXT</a:t>
            </a:r>
            <a:r>
              <a:rPr lang="en-US" sz="36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i="1" dirty="0" smtClean="0"/>
              <a:t>more time, effort and commitment to hypothesis development, testing and refinement</a:t>
            </a:r>
            <a:endParaRPr lang="en-US" sz="3600" i="1" dirty="0" smtClean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9592978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newscenter.nmsu.edu/Photos/get/1407/full/anderson_joh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96" y="322729"/>
            <a:ext cx="4124011" cy="34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commxsrv1.unl.edu/downloadables/photo/20110510greenl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6" y="3241420"/>
            <a:ext cx="3857027" cy="28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91" y="2985975"/>
            <a:ext cx="3938906" cy="29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emotesensing.spiedigitallibrary.org/data/Journals/APPRES/24182/053514_1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1" y="421400"/>
            <a:ext cx="3674479" cy="23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newscenter.nmsu.edu/Photos/get/5455/full/Criollo_catt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96" y="4089268"/>
            <a:ext cx="3785160" cy="25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.ksl.com/slc/2544/254486/254486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93" y="534439"/>
            <a:ext cx="3256299" cy="21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8632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nalyzemycareer.com/Careers/ooh/images/p08-to-p09/p090-1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42" y="2006947"/>
            <a:ext cx="3697846" cy="26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rs.usda.gov/SP2UserFiles/Place/30180500/images/PhotoCarousel/Bu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38" y="3587778"/>
            <a:ext cx="4263874" cy="262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hihuahuansc.nmsu.edu/documents/ranchday1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7" y="97019"/>
            <a:ext cx="4988993" cy="28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elliottgarber.wpengine.netdna-cdn.com/wp-content/uploads/2012/11/Elliott-Garber-Sheep-Experiment-Stati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r="15686" b="23481"/>
          <a:stretch/>
        </p:blipFill>
        <p:spPr bwMode="auto">
          <a:xfrm>
            <a:off x="8073518" y="52001"/>
            <a:ext cx="3103678" cy="26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.dailymail.co.uk/i/pix/2015/02/16/01E3F1D100000578-0-image-a-16_14241038319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18" y="3922749"/>
            <a:ext cx="3973770" cy="26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98917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https://s.campbellsci.com/images/app-rang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28" y="3528784"/>
            <a:ext cx="4212140" cy="26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opanobay-wq.tamu.edu/media/5208/field%20day%203.09%2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4" y="393103"/>
            <a:ext cx="3625037" cy="24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owersranch.com/sites/default/files/styles/large/public/web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23" y="1816373"/>
            <a:ext cx="4649806" cy="261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Image result for rangeland recre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globalrangelands.org/sites/globalrangelands.org/files/users/user_26/backpacker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97" y="3664122"/>
            <a:ext cx="3765253" cy="26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scusppegrs01.blob.core.windows.net/images/imagegallery/peabody_07071111262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28" y="476376"/>
            <a:ext cx="3871221" cy="257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5989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lgam.info/local--files/optimised-decision-making/optimised-decision-ma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71" y="30790"/>
            <a:ext cx="3820553" cy="29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boston2024hacks.com/sites/default/files/styles/large/public/field/image/accounting.jpeg?itok=dLWAX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84" y="288086"/>
            <a:ext cx="3153587" cy="20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3.static.flickr.com/2432/3767265275_583625a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52" y="179967"/>
            <a:ext cx="3429932" cy="257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ncrypted-tbn2.gstatic.com/images?q=tbn:ANd9GcQcdM_yJJHXy-FmV8MVQwRrxyVLwJg_Dv_m0FT4Kz5j3kRd0u7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06" y="2524249"/>
            <a:ext cx="3200177" cy="19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aneterralever.com/wp-content/uploads/2015/04/decision-ma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51" y="3310583"/>
            <a:ext cx="2422391" cy="24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1.bp.blogspot.com/-LbtaTzQf-Hs/U2b4UGA4B5I/AAAAAAAABKU/ZAvpcrzdtI8/s1600/coleman_final_sg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0"/>
          <a:stretch/>
        </p:blipFill>
        <p:spPr bwMode="auto">
          <a:xfrm>
            <a:off x="8913836" y="4293612"/>
            <a:ext cx="2834948" cy="17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ooking for a Loan Dont Wait For a Big Ban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33" y="4056265"/>
            <a:ext cx="3492847" cy="22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fasab.files.wordpress.com/2012/05/cartoon-trust-me-im-a-banker6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0" y="2117814"/>
            <a:ext cx="2889929" cy="21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40168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b/b1/CMP_Cycle_-_2008-02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7" y="2186608"/>
            <a:ext cx="5068138" cy="467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234" y="477078"/>
            <a:ext cx="6997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Adaptive management – </a:t>
            </a:r>
          </a:p>
          <a:p>
            <a:endParaRPr lang="en-US" sz="2400" dirty="0"/>
          </a:p>
          <a:p>
            <a:r>
              <a:rPr lang="en-US" sz="2400" dirty="0" smtClean="0"/>
              <a:t>Structured iterative process of robust decision making</a:t>
            </a:r>
          </a:p>
          <a:p>
            <a:endParaRPr lang="en-US" sz="2400" dirty="0"/>
          </a:p>
          <a:p>
            <a:r>
              <a:rPr lang="en-US" sz="2400" dirty="0" smtClean="0"/>
              <a:t>or</a:t>
            </a:r>
          </a:p>
          <a:p>
            <a:endParaRPr lang="en-US" sz="2400" dirty="0"/>
          </a:p>
          <a:p>
            <a:r>
              <a:rPr lang="en-US" sz="2400" dirty="0" smtClean="0"/>
              <a:t>Framework promoting ‘superstitious learning’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990318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ebsite.sigmaxi.org/resources/merchandise/images/old_scientific_method_thu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61"/>
          <a:stretch/>
        </p:blipFill>
        <p:spPr bwMode="auto">
          <a:xfrm>
            <a:off x="5883965" y="541016"/>
            <a:ext cx="4204253" cy="58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newswise.com/legacy/image.php?image=/images/uploads/2012/12/3/RAMA65.6.jpg&amp;width=320&amp;height=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83" y="402166"/>
            <a:ext cx="2111099" cy="28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static.com/images?q=tbn:ANd9GcQZoX4WN8K41_DDGE5MQXiuuItPEyyYL1ggHH4Bsy_a8MvFjriX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6" y="3711354"/>
            <a:ext cx="4112177" cy="27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86205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ebsite.sigmaxi.org/resources/merchandise/images/old_scientific_method_thu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5" r="890"/>
          <a:stretch/>
        </p:blipFill>
        <p:spPr bwMode="auto">
          <a:xfrm>
            <a:off x="5744817" y="160338"/>
            <a:ext cx="4412974" cy="60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allan savory ted ta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tedconfblog.files.wordpress.com/2013/12/allan-savory-book.jpg?w=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92" y="160338"/>
            <a:ext cx="2882348" cy="20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c2.staticflickr.com/6/5488/9824905163_8963053958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" y="2151352"/>
            <a:ext cx="2994025" cy="29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cvltnation.com/wp-content/uploads/2012/10/Two-Headed-Cow-Pics-27772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0"/>
          <a:stretch/>
        </p:blipFill>
        <p:spPr bwMode="auto">
          <a:xfrm>
            <a:off x="3776733" y="1559269"/>
            <a:ext cx="2601843" cy="32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encrypted-tbn3.gstatic.com/images?q=tbn:ANd9GcSkXey9jKtWlL7byLj8UM5Gu7_Ek_9NruIH6JGh4Yle1kfrRWj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95" y="3464942"/>
            <a:ext cx="2262039" cy="33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circleranchtx.com/wp-content/uploads/2014/07/IMG_15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8" y="4768976"/>
            <a:ext cx="2809874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57484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6244</TotalTime>
  <Words>226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Joel - NRCS, Las Cruces, NM</dc:creator>
  <cp:lastModifiedBy>Brown, Joel - NRCS, Las Cruces, NM</cp:lastModifiedBy>
  <cp:revision>45</cp:revision>
  <cp:lastPrinted>2015-08-10T22:13:38Z</cp:lastPrinted>
  <dcterms:created xsi:type="dcterms:W3CDTF">2015-08-05T19:07:23Z</dcterms:created>
  <dcterms:modified xsi:type="dcterms:W3CDTF">2015-08-12T18:12:08Z</dcterms:modified>
</cp:coreProperties>
</file>