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4"/>
  </p:notesMasterIdLst>
  <p:handoutMasterIdLst>
    <p:handoutMasterId r:id="rId25"/>
  </p:handoutMasterIdLst>
  <p:sldIdLst>
    <p:sldId id="278" r:id="rId4"/>
    <p:sldId id="256" r:id="rId5"/>
    <p:sldId id="257" r:id="rId6"/>
    <p:sldId id="273" r:id="rId7"/>
    <p:sldId id="259" r:id="rId8"/>
    <p:sldId id="279" r:id="rId9"/>
    <p:sldId id="260" r:id="rId10"/>
    <p:sldId id="282" r:id="rId11"/>
    <p:sldId id="261" r:id="rId12"/>
    <p:sldId id="267" r:id="rId13"/>
    <p:sldId id="280" r:id="rId14"/>
    <p:sldId id="265" r:id="rId15"/>
    <p:sldId id="275" r:id="rId16"/>
    <p:sldId id="263" r:id="rId17"/>
    <p:sldId id="283" r:id="rId18"/>
    <p:sldId id="266" r:id="rId19"/>
    <p:sldId id="281" r:id="rId20"/>
    <p:sldId id="264" r:id="rId21"/>
    <p:sldId id="271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04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5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E5929-59AD-4E66-94B7-57A345C17DE0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778D5-631D-49F1-A59A-3EA1BFB12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0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BCCE6-3C17-4382-B8B5-C1AC27EA476E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54FA4-687D-486B-A5DD-AB7C4AB95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9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today I</a:t>
            </a:r>
            <a:r>
              <a:rPr lang="en-US" baseline="0" dirty="0" smtClean="0"/>
              <a:t> get to dream about Jim’s world, and about how much fun he’s going to have in the future.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54FA4-687D-486B-A5DD-AB7C4AB958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9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the next time you’re having a picnic with Jim, you can</a:t>
            </a:r>
            <a:r>
              <a:rPr lang="en-US" baseline="0" dirty="0" smtClean="0"/>
              <a:t> think about how the water balance at the scale of the grass plant, tree and park.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54FA4-687D-486B-A5DD-AB7C4AB958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18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Fortunately, since </a:t>
            </a:r>
            <a:r>
              <a:rPr lang="en-US" dirty="0" err="1" smtClean="0"/>
              <a:t>golfcourses</a:t>
            </a:r>
            <a:r>
              <a:rPr lang="en-US" baseline="0" dirty="0" smtClean="0"/>
              <a:t> use a lot of water relative to rangelands, we can do comparative studies.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54FA4-687D-486B-A5DD-AB7C4AB958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15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Jim’s got the politics</a:t>
            </a:r>
            <a:r>
              <a:rPr lang="en-US" baseline="0" dirty="0" smtClean="0"/>
              <a:t> problem solved – he and his wife serve amazing cookies to USGS and even folks like me from 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54FA4-687D-486B-A5DD-AB7C4AB958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for enforcement, we have Jim’s dog</a:t>
            </a:r>
            <a:r>
              <a:rPr lang="en-US" baseline="0" dirty="0" smtClean="0"/>
              <a:t> and bodyguard.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54FA4-687D-486B-A5DD-AB7C4AB958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67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</a:t>
            </a:r>
            <a:r>
              <a:rPr lang="en-US" baseline="0" dirty="0" smtClean="0"/>
              <a:t> corn Jim’s about to eat while we sit in this session was grown on former rangeland, resulting in a dramatic change in hydrology.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54FA4-687D-486B-A5DD-AB7C4AB958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06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I think this is a tree.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54FA4-687D-486B-A5DD-AB7C4AB958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28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Jim said</a:t>
            </a:r>
            <a:r>
              <a:rPr lang="en-US" baseline="0" dirty="0" smtClean="0"/>
              <a:t> he’d be available in is office for questions. At least he left us a nice painting of a river to look 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54FA4-687D-486B-A5DD-AB7C4AB958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7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63424"/>
            <a:ext cx="7772400" cy="818521"/>
          </a:xfrm>
        </p:spPr>
        <p:txBody>
          <a:bodyPr/>
          <a:lstStyle>
            <a:lvl1pPr>
              <a:defRPr>
                <a:solidFill>
                  <a:srgbClr val="0D459E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485933"/>
            <a:ext cx="6400800" cy="694928"/>
          </a:xfrm>
        </p:spPr>
        <p:txBody>
          <a:bodyPr/>
          <a:lstStyle>
            <a:lvl1pPr marL="0" indent="0" algn="ctr">
              <a:buNone/>
              <a:defRPr>
                <a:solidFill>
                  <a:srgbClr val="0D459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10FE-39F8-4C46-AB47-22A0E832C98B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FD70-701B-4013-AF2A-4EE9FA22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9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5736" y="274639"/>
            <a:ext cx="6491064" cy="1143000"/>
          </a:xfrm>
        </p:spPr>
        <p:txBody>
          <a:bodyPr/>
          <a:lstStyle>
            <a:lvl1pPr algn="l">
              <a:defRPr>
                <a:solidFill>
                  <a:srgbClr val="0D459E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5736" y="1600201"/>
            <a:ext cx="6491064" cy="4525963"/>
          </a:xfrm>
        </p:spPr>
        <p:txBody>
          <a:bodyPr/>
          <a:lstStyle>
            <a:lvl1pPr>
              <a:defRPr>
                <a:solidFill>
                  <a:srgbClr val="0D459E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10FE-39F8-4C46-AB47-22A0E832C98B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FD70-701B-4013-AF2A-4EE9FA22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2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32723"/>
            <a:ext cx="8229600" cy="1143000"/>
          </a:xfrm>
        </p:spPr>
        <p:txBody>
          <a:bodyPr/>
          <a:lstStyle>
            <a:lvl1pPr>
              <a:defRPr>
                <a:solidFill>
                  <a:srgbClr val="0D459E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276873"/>
            <a:ext cx="8229600" cy="3849291"/>
          </a:xfrm>
        </p:spPr>
        <p:txBody>
          <a:bodyPr/>
          <a:lstStyle>
            <a:lvl1pPr marL="0" indent="0" algn="ctr">
              <a:buNone/>
              <a:defRPr>
                <a:solidFill>
                  <a:srgbClr val="0D459E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10FE-39F8-4C46-AB47-22A0E832C98B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FD70-701B-4013-AF2A-4EE9FA22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39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63424"/>
            <a:ext cx="7772400" cy="818521"/>
          </a:xfrm>
        </p:spPr>
        <p:txBody>
          <a:bodyPr/>
          <a:lstStyle>
            <a:lvl1pPr>
              <a:defRPr>
                <a:solidFill>
                  <a:srgbClr val="0D459E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485933"/>
            <a:ext cx="6400800" cy="694928"/>
          </a:xfrm>
        </p:spPr>
        <p:txBody>
          <a:bodyPr/>
          <a:lstStyle>
            <a:lvl1pPr marL="0" indent="0" algn="ctr">
              <a:buNone/>
              <a:defRPr>
                <a:solidFill>
                  <a:srgbClr val="0D459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10FE-39F8-4C46-AB47-22A0E832C9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FD70-701B-4013-AF2A-4EE9FA22E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3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5736" y="274639"/>
            <a:ext cx="6491064" cy="1143000"/>
          </a:xfrm>
        </p:spPr>
        <p:txBody>
          <a:bodyPr/>
          <a:lstStyle>
            <a:lvl1pPr algn="l">
              <a:defRPr>
                <a:solidFill>
                  <a:srgbClr val="0D459E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5736" y="1600201"/>
            <a:ext cx="6491064" cy="4525963"/>
          </a:xfrm>
        </p:spPr>
        <p:txBody>
          <a:bodyPr/>
          <a:lstStyle>
            <a:lvl1pPr>
              <a:defRPr>
                <a:solidFill>
                  <a:srgbClr val="0D459E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10FE-39F8-4C46-AB47-22A0E832C9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FD70-701B-4013-AF2A-4EE9FA22E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08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32723"/>
            <a:ext cx="8229600" cy="1143000"/>
          </a:xfrm>
        </p:spPr>
        <p:txBody>
          <a:bodyPr/>
          <a:lstStyle>
            <a:lvl1pPr>
              <a:defRPr>
                <a:solidFill>
                  <a:srgbClr val="0D459E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276873"/>
            <a:ext cx="8229600" cy="3849291"/>
          </a:xfrm>
        </p:spPr>
        <p:txBody>
          <a:bodyPr/>
          <a:lstStyle>
            <a:lvl1pPr marL="0" indent="0" algn="ctr">
              <a:buNone/>
              <a:defRPr>
                <a:solidFill>
                  <a:srgbClr val="0D459E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10FE-39F8-4C46-AB47-22A0E832C9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FD70-701B-4013-AF2A-4EE9FA22E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26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63424"/>
            <a:ext cx="7772400" cy="818521"/>
          </a:xfrm>
        </p:spPr>
        <p:txBody>
          <a:bodyPr/>
          <a:lstStyle>
            <a:lvl1pPr>
              <a:defRPr>
                <a:solidFill>
                  <a:srgbClr val="0D459E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485933"/>
            <a:ext cx="6400800" cy="694928"/>
          </a:xfrm>
        </p:spPr>
        <p:txBody>
          <a:bodyPr/>
          <a:lstStyle>
            <a:lvl1pPr marL="0" indent="0" algn="ctr">
              <a:buNone/>
              <a:defRPr>
                <a:solidFill>
                  <a:srgbClr val="0D459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10FE-39F8-4C46-AB47-22A0E832C9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FD70-701B-4013-AF2A-4EE9FA22E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42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5736" y="274639"/>
            <a:ext cx="6491064" cy="1143000"/>
          </a:xfrm>
        </p:spPr>
        <p:txBody>
          <a:bodyPr/>
          <a:lstStyle>
            <a:lvl1pPr algn="l">
              <a:defRPr>
                <a:solidFill>
                  <a:srgbClr val="0D459E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5736" y="1600201"/>
            <a:ext cx="6491064" cy="4525963"/>
          </a:xfrm>
        </p:spPr>
        <p:txBody>
          <a:bodyPr/>
          <a:lstStyle>
            <a:lvl1pPr>
              <a:defRPr>
                <a:solidFill>
                  <a:srgbClr val="0D459E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10FE-39F8-4C46-AB47-22A0E832C9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FD70-701B-4013-AF2A-4EE9FA22E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42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32723"/>
            <a:ext cx="8229600" cy="1143000"/>
          </a:xfrm>
        </p:spPr>
        <p:txBody>
          <a:bodyPr/>
          <a:lstStyle>
            <a:lvl1pPr>
              <a:defRPr>
                <a:solidFill>
                  <a:srgbClr val="0D459E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276873"/>
            <a:ext cx="8229600" cy="3849291"/>
          </a:xfrm>
        </p:spPr>
        <p:txBody>
          <a:bodyPr/>
          <a:lstStyle>
            <a:lvl1pPr marL="0" indent="0" algn="ctr">
              <a:buNone/>
              <a:defRPr>
                <a:solidFill>
                  <a:srgbClr val="0D459E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10FE-39F8-4C46-AB47-22A0E832C9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FD70-701B-4013-AF2A-4EE9FA22E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4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310FE-39F8-4C46-AB47-22A0E832C98B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FFD70-701B-4013-AF2A-4EE9FA22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3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310FE-39F8-4C46-AB47-22A0E832C9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FFD70-701B-4013-AF2A-4EE9FA22E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8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310FE-39F8-4C46-AB47-22A0E832C9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FFD70-701B-4013-AF2A-4EE9FA22E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2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Pictures\Pictures\Riparian Penasco Sept 99\26Sept99Penasco2\P000146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93" r="38363"/>
          <a:stretch/>
        </p:blipFill>
        <p:spPr bwMode="auto">
          <a:xfrm>
            <a:off x="4588043" y="72188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0" y="0"/>
            <a:ext cx="9144001" cy="1524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D459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FF00"/>
                </a:solidFill>
              </a:rPr>
              <a:t>I’m … not … Jim Dobrowolski</a:t>
            </a:r>
          </a:p>
          <a:p>
            <a:r>
              <a:rPr lang="en-US" sz="4800" dirty="0" smtClean="0">
                <a:solidFill>
                  <a:srgbClr val="FFFF00"/>
                </a:solidFill>
              </a:rPr>
              <a:t>My world             Jim’s world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E:\Pictures\Pictures\Soil Erosion\Red Lake Hansen channeled sand 2 (2-23-07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154" r="21000"/>
          <a:stretch/>
        </p:blipFill>
        <p:spPr bwMode="auto">
          <a:xfrm>
            <a:off x="0" y="1542395"/>
            <a:ext cx="4572000" cy="537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69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77801"/>
            <a:ext cx="6491064" cy="1320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Water on rangelands research/extension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701800"/>
            <a:ext cx="46482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Enhancing </a:t>
            </a:r>
            <a:r>
              <a:rPr lang="en-US" sz="2400" dirty="0"/>
              <a:t>the nation’s stream gauges across basins that cross political </a:t>
            </a:r>
            <a:r>
              <a:rPr lang="en-US" sz="2400" dirty="0" smtClean="0"/>
              <a:t>boundaries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438400" cy="430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6283485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Perkin et al. Ecological Monographs. Pre-print available online.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1524000" y="6070601"/>
            <a:ext cx="44957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388 stations closed or threatened</a:t>
            </a:r>
          </a:p>
          <a:p>
            <a:r>
              <a:rPr lang="en-US" sz="1000" dirty="0" smtClean="0"/>
              <a:t>http</a:t>
            </a:r>
            <a:r>
              <a:rPr lang="en-US" sz="1000" dirty="0"/>
              <a:t>://streamstats09.cr.usgs.gov/ThreatenedGages/ThreatenedGages.html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528" y="3733801"/>
            <a:ext cx="2691872" cy="22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87688" y="3327401"/>
            <a:ext cx="3322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USGS Threatened and Endangered Stations</a:t>
            </a:r>
          </a:p>
        </p:txBody>
      </p:sp>
    </p:spTree>
    <p:extLst>
      <p:ext uri="{BB962C8B-B14F-4D97-AF65-F5344CB8AC3E}">
        <p14:creationId xmlns:p14="http://schemas.microsoft.com/office/powerpoint/2010/main" val="1457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Pictures\Pictures\People &amp; Dogs\Flat Stanley in Washington\Check out all the cookies Joel's sister gave us!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143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2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77801"/>
            <a:ext cx="6491064" cy="1320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Water on rangelands research/extension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9899" y="1710267"/>
            <a:ext cx="73152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Proactive </a:t>
            </a:r>
            <a:r>
              <a:rPr lang="en-US" sz="2400" dirty="0"/>
              <a:t>watershed management and protection of high quality rangeland </a:t>
            </a:r>
            <a:r>
              <a:rPr lang="en-US" sz="2400" dirty="0" smtClean="0"/>
              <a:t>watersheds (overall rank #6)</a:t>
            </a:r>
          </a:p>
          <a:p>
            <a:pPr lvl="1"/>
            <a:r>
              <a:rPr lang="en-US" sz="2000" dirty="0" smtClean="0"/>
              <a:t>policies </a:t>
            </a:r>
            <a:r>
              <a:rPr lang="en-US" sz="2000" dirty="0"/>
              <a:t>aimed at preventing </a:t>
            </a:r>
            <a:r>
              <a:rPr lang="en-US" sz="2000" dirty="0" smtClean="0"/>
              <a:t>degradation rather than  restoration</a:t>
            </a:r>
          </a:p>
        </p:txBody>
      </p:sp>
      <p:pic>
        <p:nvPicPr>
          <p:cNvPr id="4098" name="Picture 2" descr="C:\Users\daveen\Pictures\digital photos and tif files--Archive old photos\Riparian zone\Riparian_pasture_Central_IA--from D Schult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7180" y="4343400"/>
            <a:ext cx="2405699" cy="2133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aveen\Pictures\digital photos and tif files--Archive old photos\Riparian zone\Excellent condition riparian zone along South Platte River CO, Spinney Mtn. WM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2145034" cy="214206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9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Picture 4" descr="8f1dd8fd-507b-4692-85a4-e75c201e3fb2@ad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5" t="-3527" r="47505" b="-955"/>
          <a:stretch/>
        </p:blipFill>
        <p:spPr bwMode="auto">
          <a:xfrm>
            <a:off x="1905000" y="-323515"/>
            <a:ext cx="5181600" cy="718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2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177800"/>
            <a:ext cx="4572000" cy="2235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Water on rangelands research/extension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4038600"/>
            <a:ext cx="4724400" cy="2133600"/>
          </a:xfrm>
        </p:spPr>
        <p:txBody>
          <a:bodyPr>
            <a:no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onstructing </a:t>
            </a:r>
            <a:r>
              <a:rPr lang="en-US" sz="2400" dirty="0"/>
              <a:t>water </a:t>
            </a:r>
            <a:r>
              <a:rPr lang="en-US" sz="2400" dirty="0" smtClean="0"/>
              <a:t>balances</a:t>
            </a:r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etter management decisions to respond to climate change,</a:t>
            </a:r>
          </a:p>
          <a:p>
            <a:pPr marL="457200" lvl="1" indent="0">
              <a:buNone/>
            </a:pPr>
            <a:r>
              <a:rPr lang="en-US" sz="2000" dirty="0" smtClean="0"/>
              <a:t>	drought, land use 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5" y="534820"/>
            <a:ext cx="3771581" cy="630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69b0056-ccf8-4c73-9658-364464ef97ed@ad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90" b="-1"/>
          <a:stretch/>
        </p:blipFill>
        <p:spPr bwMode="auto">
          <a:xfrm rot="5400000">
            <a:off x="891138" y="865469"/>
            <a:ext cx="6908530" cy="517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06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77801"/>
            <a:ext cx="6491064" cy="1320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Water on rangelands research/extension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6934" y="1803400"/>
            <a:ext cx="4321466" cy="386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Develop technologies to restore abandoned cropland back to rangeland, driven by aquifer depletion, drought, and climate change (overall rank #81)</a:t>
            </a:r>
          </a:p>
          <a:p>
            <a:pPr marL="457200" lvl="1"/>
            <a:r>
              <a:rPr lang="en-US" sz="2000" dirty="0" smtClean="0"/>
              <a:t>Economic evaluation, particularly cost-benefit analysis, of rangeland restoration</a:t>
            </a:r>
            <a:endParaRPr lang="en-US" sz="2000" dirty="0"/>
          </a:p>
        </p:txBody>
      </p:sp>
      <p:pic>
        <p:nvPicPr>
          <p:cNvPr id="6146" name="Picture 2" descr="C:\Users\daveen\Pictures\Water\Drought\soil erosion in Oklahoma Panhandle, May 2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4752389"/>
            <a:ext cx="2006600" cy="2006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62401" y="5562600"/>
            <a:ext cx="2699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Wind erosion on cropland formerly irrigated.  Photo courtesy of Gary McManus.</a:t>
            </a:r>
            <a:endParaRPr lang="en-US" sz="1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889" y="2332959"/>
            <a:ext cx="2256254" cy="223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3200" y="1803401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Cumulative aquifer depletion, 1900-2008 (USGS 2013)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4252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520" y="0"/>
            <a:ext cx="51315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77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77801"/>
            <a:ext cx="6491064" cy="1320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Water on rangelands research/extension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05000"/>
            <a:ext cx="3829050" cy="233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Extending </a:t>
            </a:r>
            <a:r>
              <a:rPr lang="en-US" sz="2800" dirty="0"/>
              <a:t>science and </a:t>
            </a:r>
            <a:r>
              <a:rPr lang="en-US" sz="2800" dirty="0" smtClean="0"/>
              <a:t>BMP’s to </a:t>
            </a:r>
            <a:r>
              <a:rPr lang="en-US" sz="2800" dirty="0"/>
              <a:t>users through Extension is a fundamental bottleneck </a:t>
            </a:r>
            <a:r>
              <a:rPr lang="en-US" sz="2800" dirty="0" smtClean="0"/>
              <a:t>(#2 and #5 and others in the overall ranking)</a:t>
            </a:r>
            <a:endParaRPr lang="en-US" sz="2800" dirty="0"/>
          </a:p>
        </p:txBody>
      </p:sp>
      <p:pic>
        <p:nvPicPr>
          <p:cNvPr id="8194" name="Picture 2" descr="C:\Users\daveen\Pictures\Water\Redcedar water use\DSCN87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11363" y="-3153833"/>
            <a:ext cx="2194384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aveen\Pictures\Water\Redcedar water use\DSCN87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514601"/>
            <a:ext cx="2987004" cy="298724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2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58800"/>
            <a:ext cx="6172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Members of the Water Group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108200"/>
            <a:ext cx="7162800" cy="32512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000" dirty="0" err="1" smtClean="0"/>
              <a:t>Tamzen</a:t>
            </a:r>
            <a:r>
              <a:rPr lang="en-US" sz="2000" dirty="0" smtClean="0"/>
              <a:t> </a:t>
            </a:r>
            <a:r>
              <a:rPr lang="en-US" sz="2000" dirty="0" err="1" smtClean="0"/>
              <a:t>Stringham</a:t>
            </a:r>
            <a:r>
              <a:rPr lang="en-US" sz="2000" dirty="0" smtClean="0"/>
              <a:t>, University of Nevada-Reno</a:t>
            </a:r>
          </a:p>
          <a:p>
            <a:pPr lvl="0">
              <a:spcBef>
                <a:spcPts val="0"/>
              </a:spcBef>
            </a:pPr>
            <a:r>
              <a:rPr lang="en-US" sz="2000" dirty="0" smtClean="0"/>
              <a:t>Robert Potts, Dixon Water Foundation</a:t>
            </a:r>
          </a:p>
          <a:p>
            <a:pPr lvl="0">
              <a:spcBef>
                <a:spcPts val="0"/>
              </a:spcBef>
            </a:pPr>
            <a:r>
              <a:rPr lang="en-US" sz="2000" dirty="0" smtClean="0"/>
              <a:t>Bill Sproul, Sproul Ranch, Kansas</a:t>
            </a:r>
          </a:p>
          <a:p>
            <a:pPr lvl="0">
              <a:spcBef>
                <a:spcPts val="0"/>
              </a:spcBef>
            </a:pPr>
            <a:r>
              <a:rPr lang="en-US" sz="2000" dirty="0" smtClean="0"/>
              <a:t>Jim Dobrowolski, USDA-NIFA</a:t>
            </a:r>
          </a:p>
          <a:p>
            <a:pPr lvl="0">
              <a:spcBef>
                <a:spcPts val="0"/>
              </a:spcBef>
            </a:pPr>
            <a:r>
              <a:rPr lang="en-US" sz="2000" dirty="0" smtClean="0"/>
              <a:t>Dave Engle, Oklahoma State University</a:t>
            </a:r>
          </a:p>
          <a:p>
            <a:pPr lvl="0">
              <a:spcBef>
                <a:spcPts val="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588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Future Directions of Usable Science for Sustainable Rangelands: </a:t>
            </a:r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1976" y="1676400"/>
            <a:ext cx="6400800" cy="694928"/>
          </a:xfrm>
        </p:spPr>
        <p:txBody>
          <a:bodyPr>
            <a:normAutofit/>
          </a:bodyPr>
          <a:lstStyle/>
          <a:p>
            <a:r>
              <a:rPr lang="en-US" dirty="0" smtClean="0"/>
              <a:t>Jim Dobrowolski and Dave Engle</a:t>
            </a:r>
            <a:endParaRPr lang="en-US" dirty="0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220453"/>
            <a:ext cx="1656184" cy="56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9" y="6185925"/>
            <a:ext cx="536575" cy="672075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420978" y="2144524"/>
            <a:ext cx="6400800" cy="694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D459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(presented by Jeff Herrick*)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2876238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Disclaimer</a:t>
            </a:r>
            <a:r>
              <a:rPr lang="en-US" sz="2400" dirty="0" smtClean="0"/>
              <a:t>: Jim only  gave me 11 slides. So I improvised with the ones marked with a 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219086" y="3904272"/>
            <a:ext cx="76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FF00"/>
                </a:solidFill>
              </a:rPr>
              <a:t>*</a:t>
            </a:r>
            <a:endParaRPr lang="en-US" sz="1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1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Pictures\Pictures\People &amp; Dogs\Flat Stanley in Washington\Fun and games in Jim Dobrowolski's office Good thing he's not he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6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42616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Water is essential to life and the sustainability of rangelands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389651"/>
            <a:ext cx="7315200" cy="3477749"/>
          </a:xfrm>
        </p:spPr>
        <p:txBody>
          <a:bodyPr>
            <a:noAutofit/>
          </a:bodyPr>
          <a:lstStyle/>
          <a:p>
            <a:r>
              <a:rPr lang="en-US" sz="2400" dirty="0"/>
              <a:t>Rangelands include a significant portion of the Nation's </a:t>
            </a:r>
            <a:r>
              <a:rPr lang="en-US" sz="2400" dirty="0" smtClean="0"/>
              <a:t>watersheds;</a:t>
            </a:r>
          </a:p>
          <a:p>
            <a:r>
              <a:rPr lang="en-US" sz="2400" dirty="0" smtClean="0"/>
              <a:t>Clean </a:t>
            </a:r>
            <a:r>
              <a:rPr lang="en-US" sz="2400" dirty="0"/>
              <a:t>water depends on the conservation and stewardship of </a:t>
            </a:r>
            <a:r>
              <a:rPr lang="en-US" sz="2400" dirty="0" smtClean="0"/>
              <a:t>rangelands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water that ends up in rivers, lakes, and coastal waters downstream falls on these lands first;</a:t>
            </a:r>
          </a:p>
          <a:p>
            <a:endParaRPr lang="en-US" sz="2400" dirty="0"/>
          </a:p>
        </p:txBody>
      </p:sp>
      <p:pic>
        <p:nvPicPr>
          <p:cNvPr id="1026" name="Picture 2" descr="C:\Users\daveen\Pictures\Water\water_glass by Tod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822325" y="-7380817"/>
            <a:ext cx="121690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45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79" r="31579"/>
          <a:stretch/>
        </p:blipFill>
        <p:spPr>
          <a:xfrm>
            <a:off x="4431631" y="0"/>
            <a:ext cx="4740443" cy="6858000"/>
          </a:xfrm>
        </p:spPr>
      </p:pic>
      <p:pic>
        <p:nvPicPr>
          <p:cNvPr id="5122" name="Picture 2" descr="E:\Pictures\Pictures\Soil Erosion\Burkett July 3 2006 north of the Jornada and east of Upham\overland_water_flow_to_rill_3July2006b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00" r="21005"/>
          <a:stretch/>
        </p:blipFill>
        <p:spPr bwMode="auto">
          <a:xfrm>
            <a:off x="0" y="0"/>
            <a:ext cx="43794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0" y="-310060"/>
            <a:ext cx="76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FF00"/>
                </a:solidFill>
              </a:rPr>
              <a:t>*</a:t>
            </a:r>
            <a:endParaRPr lang="en-US" sz="1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-25400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Water balance on (most US) rangelands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1" y="1193800"/>
            <a:ext cx="2814449" cy="21476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02636" y="1183243"/>
            <a:ext cx="39885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Potential evapotranspiration is much greater </a:t>
            </a:r>
            <a:r>
              <a:rPr lang="en-US" sz="2800" dirty="0"/>
              <a:t>than precipitation, </a:t>
            </a:r>
            <a:r>
              <a:rPr lang="en-US" sz="2800" dirty="0" smtClean="0"/>
              <a:t>contributing to </a:t>
            </a:r>
            <a:r>
              <a:rPr lang="en-US" sz="2800" dirty="0"/>
              <a:t>a large soil water </a:t>
            </a:r>
            <a:r>
              <a:rPr lang="en-US" sz="2800" dirty="0" smtClean="0"/>
              <a:t>deficit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Water balance factors are </a:t>
            </a:r>
            <a:r>
              <a:rPr lang="en-US" sz="2800" dirty="0"/>
              <a:t>scale-dependent.</a:t>
            </a:r>
          </a:p>
        </p:txBody>
      </p:sp>
      <p:pic>
        <p:nvPicPr>
          <p:cNvPr id="7" name="Picture 6" descr="redcedar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1" y="4038601"/>
            <a:ext cx="2966849" cy="21869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0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E:\Pictures\Pictures\People &amp; Dogs\Jim Dobrowolski\Tennesse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0" y="-310060"/>
            <a:ext cx="76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FF00"/>
                </a:solidFill>
              </a:rPr>
              <a:t>*</a:t>
            </a:r>
            <a:endParaRPr lang="en-US" sz="1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77801"/>
            <a:ext cx="6491064" cy="1422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Rangeland water as a research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4140200"/>
            <a:ext cx="7162800" cy="2717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Ecosystem services, including water</a:t>
            </a:r>
            <a:r>
              <a:rPr lang="en-US" sz="2000" dirty="0"/>
              <a:t>, will continue to </a:t>
            </a:r>
            <a:r>
              <a:rPr lang="en-US" sz="2000" dirty="0" smtClean="0"/>
              <a:t>face increasing pressure.</a:t>
            </a:r>
          </a:p>
          <a:p>
            <a:r>
              <a:rPr lang="en-US" sz="2000" dirty="0" smtClean="0"/>
              <a:t>Landscape change could adversely affect the </a:t>
            </a:r>
            <a:r>
              <a:rPr lang="en-US" sz="2000" dirty="0"/>
              <a:t>water </a:t>
            </a:r>
            <a:r>
              <a:rPr lang="en-US" sz="2000" dirty="0" smtClean="0"/>
              <a:t>balance </a:t>
            </a:r>
            <a:r>
              <a:rPr lang="en-US" sz="2000" dirty="0"/>
              <a:t>and </a:t>
            </a:r>
            <a:r>
              <a:rPr lang="en-US" sz="2000" dirty="0" smtClean="0"/>
              <a:t> </a:t>
            </a:r>
            <a:r>
              <a:rPr lang="en-US" sz="2000" dirty="0"/>
              <a:t>rangeland processes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 rich </a:t>
            </a:r>
            <a:r>
              <a:rPr lang="en-US" sz="2000" dirty="0"/>
              <a:t>suite of pressing research opportunities </a:t>
            </a:r>
            <a:r>
              <a:rPr lang="en-US" sz="2000" dirty="0" smtClean="0"/>
              <a:t>for </a:t>
            </a:r>
            <a:r>
              <a:rPr lang="en-US" sz="2000" dirty="0"/>
              <a:t>usable </a:t>
            </a:r>
            <a:r>
              <a:rPr lang="en-US" sz="2000" dirty="0" smtClean="0"/>
              <a:t>science.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990600"/>
            <a:ext cx="24384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1676400"/>
            <a:ext cx="2476500" cy="246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629" y="2184400"/>
            <a:ext cx="2434971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8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E:\Pictures\Pictures\People &amp; Dogs\Jim Dobrowolski\CaddyShac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32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77801"/>
            <a:ext cx="6491064" cy="1320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Water on rangelands research/extension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803400"/>
            <a:ext cx="70866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Proactive </a:t>
            </a:r>
            <a:r>
              <a:rPr lang="en-US" sz="2400" dirty="0"/>
              <a:t>tools for monitoring and predicting </a:t>
            </a:r>
            <a:r>
              <a:rPr lang="en-US" sz="2400" dirty="0" smtClean="0"/>
              <a:t>drought (#3, #4 and others in the overall ranking—Useable Science Workshop)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3530601"/>
            <a:ext cx="2286000" cy="314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1" y="3632201"/>
            <a:ext cx="2786177" cy="28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7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 SR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ater SR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Water SR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 SRR</Template>
  <TotalTime>3725</TotalTime>
  <Words>587</Words>
  <Application>Microsoft Office PowerPoint</Application>
  <PresentationFormat>On-screen Show (4:3)</PresentationFormat>
  <Paragraphs>64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Water SRR</vt:lpstr>
      <vt:lpstr>1_Water SRR</vt:lpstr>
      <vt:lpstr>2_Water SRR</vt:lpstr>
      <vt:lpstr>PowerPoint Presentation</vt:lpstr>
      <vt:lpstr>Future Directions of Usable Science for Sustainable Rangelands: Water</vt:lpstr>
      <vt:lpstr>Water is essential to life and the sustainability of rangelands</vt:lpstr>
      <vt:lpstr>PowerPoint Presentation</vt:lpstr>
      <vt:lpstr>Water balance on (most US) rangelands</vt:lpstr>
      <vt:lpstr>PowerPoint Presentation</vt:lpstr>
      <vt:lpstr>Rangeland water as a research focus</vt:lpstr>
      <vt:lpstr>PowerPoint Presentation</vt:lpstr>
      <vt:lpstr>Water on rangelands research/extension priorities</vt:lpstr>
      <vt:lpstr>Water on rangelands research/extension priorities</vt:lpstr>
      <vt:lpstr>PowerPoint Presentation</vt:lpstr>
      <vt:lpstr>Water on rangelands research/extension priorities</vt:lpstr>
      <vt:lpstr>PowerPoint Presentation</vt:lpstr>
      <vt:lpstr>Water on rangelands research/extension priorities</vt:lpstr>
      <vt:lpstr>PowerPoint Presentation</vt:lpstr>
      <vt:lpstr>Water on rangelands research/extension priorities</vt:lpstr>
      <vt:lpstr>PowerPoint Presentation</vt:lpstr>
      <vt:lpstr>Water on rangelands research/extension priorities</vt:lpstr>
      <vt:lpstr>Members of the Water Group</vt:lpstr>
      <vt:lpstr>PowerPoint Presentation</vt:lpstr>
    </vt:vector>
  </TitlesOfParts>
  <Company>NIFA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Directions of Usable Science for Sustainable Rangelands: Water</dc:title>
  <dc:creator>James P Dobrowolski</dc:creator>
  <cp:lastModifiedBy>Brown, Joel - NRCS, Las Cruces, NM</cp:lastModifiedBy>
  <cp:revision>42</cp:revision>
  <cp:lastPrinted>2015-01-30T14:30:45Z</cp:lastPrinted>
  <dcterms:created xsi:type="dcterms:W3CDTF">2015-01-28T14:15:34Z</dcterms:created>
  <dcterms:modified xsi:type="dcterms:W3CDTF">2015-08-12T18:41:38Z</dcterms:modified>
</cp:coreProperties>
</file>