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8" r:id="rId1"/>
  </p:sldMasterIdLst>
  <p:notesMasterIdLst>
    <p:notesMasterId r:id="rId22"/>
  </p:notesMasterIdLst>
  <p:sldIdLst>
    <p:sldId id="256" r:id="rId2"/>
    <p:sldId id="261" r:id="rId3"/>
    <p:sldId id="257" r:id="rId4"/>
    <p:sldId id="258" r:id="rId5"/>
    <p:sldId id="263" r:id="rId6"/>
    <p:sldId id="262" r:id="rId7"/>
    <p:sldId id="265" r:id="rId8"/>
    <p:sldId id="264" r:id="rId9"/>
    <p:sldId id="266" r:id="rId10"/>
    <p:sldId id="267" r:id="rId11"/>
    <p:sldId id="268" r:id="rId12"/>
    <p:sldId id="269" r:id="rId13"/>
    <p:sldId id="270" r:id="rId14"/>
    <p:sldId id="271" r:id="rId15"/>
    <p:sldId id="272" r:id="rId16"/>
    <p:sldId id="273" r:id="rId17"/>
    <p:sldId id="274" r:id="rId18"/>
    <p:sldId id="275" r:id="rId19"/>
    <p:sldId id="277" r:id="rId20"/>
    <p:sldId id="27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6" d="100"/>
          <a:sy n="76" d="100"/>
        </p:scale>
        <p:origin x="-76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7DD661-B286-484D-A5A3-26FC0C6B0152}" type="datetimeFigureOut">
              <a:rPr lang="en-US" smtClean="0"/>
              <a:t>8/11/15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8FA4D8-DEAF-E743-8551-F6B04F866B90}" type="slidenum">
              <a:rPr lang="en-US" smtClean="0"/>
              <a:t>‹#›</a:t>
            </a:fld>
            <a:endParaRPr lang="en-US"/>
          </a:p>
        </p:txBody>
      </p:sp>
    </p:spTree>
    <p:extLst>
      <p:ext uri="{BB962C8B-B14F-4D97-AF65-F5344CB8AC3E}">
        <p14:creationId xmlns:p14="http://schemas.microsoft.com/office/powerpoint/2010/main" val="31298919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entire Ignite session rests on a simple premise</a:t>
            </a:r>
            <a:r>
              <a:rPr lang="en-US" baseline="0" dirty="0" smtClean="0"/>
              <a:t>: If we want science to be usable, we need to know what users want to know. I’d argue that’s especially true for social-economic studies, because we’re talking about people’s lives and livelihoods.</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1</a:t>
            </a:fld>
            <a:endParaRPr lang="en-US"/>
          </a:p>
        </p:txBody>
      </p:sp>
    </p:spTree>
    <p:extLst>
      <p:ext uri="{BB962C8B-B14F-4D97-AF65-F5344CB8AC3E}">
        <p14:creationId xmlns:p14="http://schemas.microsoft.com/office/powerpoint/2010/main" val="4269555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put</a:t>
            </a:r>
            <a:r>
              <a:rPr lang="en-US" baseline="0" dirty="0" smtClean="0"/>
              <a:t> it into a socio-economic context, the question focuses on needs of rural communities like this one in Colorado. How do they cope with change after a disastrous wildfire? What about coping with other types of change?</a:t>
            </a:r>
          </a:p>
        </p:txBody>
      </p:sp>
      <p:sp>
        <p:nvSpPr>
          <p:cNvPr id="4" name="Slide Number Placeholder 3"/>
          <p:cNvSpPr>
            <a:spLocks noGrp="1"/>
          </p:cNvSpPr>
          <p:nvPr>
            <p:ph type="sldNum" sz="quarter" idx="10"/>
          </p:nvPr>
        </p:nvSpPr>
        <p:spPr/>
        <p:txBody>
          <a:bodyPr/>
          <a:lstStyle/>
          <a:p>
            <a:fld id="{658FA4D8-DEAF-E743-8551-F6B04F866B90}" type="slidenum">
              <a:rPr lang="en-US" smtClean="0"/>
              <a:t>10</a:t>
            </a:fld>
            <a:endParaRPr lang="en-US"/>
          </a:p>
        </p:txBody>
      </p:sp>
    </p:spTree>
    <p:extLst>
      <p:ext uri="{BB962C8B-B14F-4D97-AF65-F5344CB8AC3E}">
        <p14:creationId xmlns:p14="http://schemas.microsoft.com/office/powerpoint/2010/main" val="190908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issue that rose</a:t>
            </a:r>
            <a:r>
              <a:rPr lang="en-US" baseline="0" dirty="0" smtClean="0"/>
              <a:t> to the top, with clear ecological implications, is about cross-boundary stewardship: What motivates landowners to cooperate across ownership or jurisdictional boundaries to sustain environmental quality? </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11</a:t>
            </a:fld>
            <a:endParaRPr lang="en-US"/>
          </a:p>
        </p:txBody>
      </p:sp>
    </p:spTree>
    <p:extLst>
      <p:ext uri="{BB962C8B-B14F-4D97-AF65-F5344CB8AC3E}">
        <p14:creationId xmlns:p14="http://schemas.microsoft.com/office/powerpoint/2010/main" val="1810359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know the need to collaborate across properties, and between public and private landowners, will grow as rangeland ownership is more fragmented. Knowing why people do or don’t collaborate could enhance collaborative efforts.</a:t>
            </a:r>
          </a:p>
        </p:txBody>
      </p:sp>
      <p:sp>
        <p:nvSpPr>
          <p:cNvPr id="4" name="Slide Number Placeholder 3"/>
          <p:cNvSpPr>
            <a:spLocks noGrp="1"/>
          </p:cNvSpPr>
          <p:nvPr>
            <p:ph type="sldNum" sz="quarter" idx="10"/>
          </p:nvPr>
        </p:nvSpPr>
        <p:spPr/>
        <p:txBody>
          <a:bodyPr/>
          <a:lstStyle/>
          <a:p>
            <a:fld id="{658FA4D8-DEAF-E743-8551-F6B04F866B90}" type="slidenum">
              <a:rPr lang="en-US" smtClean="0"/>
              <a:t>12</a:t>
            </a:fld>
            <a:endParaRPr lang="en-US"/>
          </a:p>
        </p:txBody>
      </p:sp>
    </p:spTree>
    <p:extLst>
      <p:ext uri="{BB962C8B-B14F-4D97-AF65-F5344CB8AC3E}">
        <p14:creationId xmlns:p14="http://schemas.microsoft.com/office/powerpoint/2010/main" val="1916302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highly</a:t>
            </a:r>
            <a:r>
              <a:rPr lang="en-US" baseline="0" dirty="0" smtClean="0"/>
              <a:t> ranked issue </a:t>
            </a:r>
            <a:r>
              <a:rPr lang="en-US" baseline="0" dirty="0" smtClean="0"/>
              <a:t>was about information </a:t>
            </a:r>
            <a:r>
              <a:rPr lang="en-US" baseline="0" dirty="0" smtClean="0"/>
              <a:t>transmission. Our stakeholders </a:t>
            </a:r>
            <a:r>
              <a:rPr lang="en-US" baseline="0" dirty="0" smtClean="0"/>
              <a:t>worried whether audiences </a:t>
            </a:r>
            <a:r>
              <a:rPr lang="en-US" baseline="0" dirty="0" smtClean="0"/>
              <a:t>know how to </a:t>
            </a:r>
            <a:r>
              <a:rPr lang="en-US" baseline="0" dirty="0" smtClean="0"/>
              <a:t>find the </a:t>
            </a:r>
            <a:r>
              <a:rPr lang="en-US" baseline="0" dirty="0" smtClean="0"/>
              <a:t>information </a:t>
            </a:r>
            <a:r>
              <a:rPr lang="en-US" baseline="0" dirty="0" smtClean="0"/>
              <a:t>to </a:t>
            </a:r>
            <a:r>
              <a:rPr lang="en-US" baseline="0" dirty="0" smtClean="0"/>
              <a:t>make </a:t>
            </a:r>
            <a:r>
              <a:rPr lang="en-US" baseline="0" dirty="0" smtClean="0"/>
              <a:t>sound decisions for rangelands, when it might best be found </a:t>
            </a:r>
            <a:r>
              <a:rPr lang="en-US" baseline="0" dirty="0" smtClean="0"/>
              <a:t>on </a:t>
            </a:r>
            <a:r>
              <a:rPr lang="en-US" baseline="0" dirty="0" smtClean="0"/>
              <a:t>small cable channels outside primetime.</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13</a:t>
            </a:fld>
            <a:endParaRPr lang="en-US"/>
          </a:p>
        </p:txBody>
      </p:sp>
    </p:spTree>
    <p:extLst>
      <p:ext uri="{BB962C8B-B14F-4D97-AF65-F5344CB8AC3E}">
        <p14:creationId xmlns:p14="http://schemas.microsoft.com/office/powerpoint/2010/main" val="1576883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related issue has to do with </a:t>
            </a:r>
            <a:r>
              <a:rPr lang="en-US" baseline="0" dirty="0" smtClean="0"/>
              <a:t>quality </a:t>
            </a:r>
            <a:r>
              <a:rPr lang="en-US" baseline="0" dirty="0" smtClean="0"/>
              <a:t>of </a:t>
            </a:r>
            <a:r>
              <a:rPr lang="en-US" baseline="0" dirty="0" smtClean="0"/>
              <a:t>information. </a:t>
            </a:r>
            <a:r>
              <a:rPr lang="en-US" baseline="0" dirty="0" smtClean="0"/>
              <a:t>The reliability of </a:t>
            </a:r>
            <a:r>
              <a:rPr lang="en-US" baseline="0" dirty="0" smtClean="0"/>
              <a:t>online media </a:t>
            </a:r>
            <a:r>
              <a:rPr lang="en-US" baseline="0" dirty="0" smtClean="0"/>
              <a:t>is variable. For every website produced by scientists, like this one, there’s another that couldn’t stand up to peer review. Our workshop participants </a:t>
            </a:r>
            <a:r>
              <a:rPr lang="en-US" baseline="0" dirty="0" smtClean="0"/>
              <a:t>want </a:t>
            </a:r>
            <a:r>
              <a:rPr lang="en-US" baseline="0" dirty="0" smtClean="0"/>
              <a:t>to learn how </a:t>
            </a:r>
            <a:r>
              <a:rPr lang="en-US" baseline="0" dirty="0" smtClean="0"/>
              <a:t>to enhance the most reliable sources.</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14</a:t>
            </a:fld>
            <a:endParaRPr lang="en-US"/>
          </a:p>
        </p:txBody>
      </p:sp>
    </p:spTree>
    <p:extLst>
      <p:ext uri="{BB962C8B-B14F-4D97-AF65-F5344CB8AC3E}">
        <p14:creationId xmlns:p14="http://schemas.microsoft.com/office/powerpoint/2010/main" val="1128896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fourth </a:t>
            </a:r>
            <a:r>
              <a:rPr lang="en-US" baseline="0" dirty="0" smtClean="0"/>
              <a:t>most critical issue was </a:t>
            </a:r>
            <a:r>
              <a:rPr lang="en-US" baseline="0" dirty="0" smtClean="0"/>
              <a:t>keeping people on the land. </a:t>
            </a:r>
            <a:r>
              <a:rPr lang="en-US" baseline="0" dirty="0" smtClean="0"/>
              <a:t>Stakeholders want </a:t>
            </a:r>
            <a:r>
              <a:rPr lang="en-US" baseline="0" dirty="0" smtClean="0"/>
              <a:t>to </a:t>
            </a:r>
            <a:r>
              <a:rPr lang="en-US" baseline="0" dirty="0" smtClean="0"/>
              <a:t>learn more about barriers </a:t>
            </a:r>
            <a:r>
              <a:rPr lang="en-US" baseline="0" dirty="0" smtClean="0"/>
              <a:t>to </a:t>
            </a:r>
            <a:r>
              <a:rPr lang="en-US" baseline="0" dirty="0" smtClean="0"/>
              <a:t>entry into </a:t>
            </a:r>
            <a:r>
              <a:rPr lang="en-US" baseline="0" dirty="0" smtClean="0"/>
              <a:t>ranching and other rangeland occupations, and how to use that information to break down those barriers. </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15</a:t>
            </a:fld>
            <a:endParaRPr lang="en-US"/>
          </a:p>
        </p:txBody>
      </p:sp>
    </p:spTree>
    <p:extLst>
      <p:ext uri="{BB962C8B-B14F-4D97-AF65-F5344CB8AC3E}">
        <p14:creationId xmlns:p14="http://schemas.microsoft.com/office/powerpoint/2010/main" val="4207337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isn’t just self-interest.</a:t>
            </a:r>
            <a:r>
              <a:rPr lang="en-US" baseline="0" dirty="0" smtClean="0"/>
              <a:t> For example, cattle grazing </a:t>
            </a:r>
            <a:r>
              <a:rPr lang="en-US" baseline="0" dirty="0" smtClean="0"/>
              <a:t>supports </a:t>
            </a:r>
            <a:r>
              <a:rPr lang="en-US" baseline="0" dirty="0" smtClean="0"/>
              <a:t>native </a:t>
            </a:r>
            <a:r>
              <a:rPr lang="en-US" baseline="0" dirty="0" smtClean="0"/>
              <a:t>forbs that provide habitat for the threatened Bay </a:t>
            </a:r>
            <a:r>
              <a:rPr lang="en-US" baseline="0" dirty="0" err="1" smtClean="0"/>
              <a:t>Checkerspot</a:t>
            </a:r>
            <a:r>
              <a:rPr lang="en-US" baseline="0" dirty="0" smtClean="0"/>
              <a:t> butterfly. So what happens if ranchers can no longer afford to ranch in this part of California?</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16</a:t>
            </a:fld>
            <a:endParaRPr lang="en-US"/>
          </a:p>
        </p:txBody>
      </p:sp>
    </p:spTree>
    <p:extLst>
      <p:ext uri="{BB962C8B-B14F-4D97-AF65-F5344CB8AC3E}">
        <p14:creationId xmlns:p14="http://schemas.microsoft.com/office/powerpoint/2010/main" val="2792826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Certainly</a:t>
            </a:r>
            <a:r>
              <a:rPr lang="en-US" baseline="0" dirty="0" smtClean="0"/>
              <a:t> r</a:t>
            </a:r>
            <a:r>
              <a:rPr lang="en-US" dirty="0" smtClean="0"/>
              <a:t>emoving </a:t>
            </a:r>
            <a:r>
              <a:rPr lang="en-US" dirty="0" smtClean="0"/>
              <a:t>livestock from the land </a:t>
            </a:r>
            <a:r>
              <a:rPr lang="en-US" dirty="0" smtClean="0"/>
              <a:t>can lead </a:t>
            </a:r>
            <a:r>
              <a:rPr lang="en-US" dirty="0" smtClean="0"/>
              <a:t>to better</a:t>
            </a:r>
            <a:r>
              <a:rPr lang="en-US" baseline="0" dirty="0" smtClean="0"/>
              <a:t> ecological outcomes, but it doesn’t always. The workshop participants helped alert me to the </a:t>
            </a:r>
            <a:r>
              <a:rPr lang="en-US" baseline="0" dirty="0" smtClean="0"/>
              <a:t>very real </a:t>
            </a:r>
            <a:r>
              <a:rPr lang="en-US" baseline="0" dirty="0" smtClean="0"/>
              <a:t>threat of rangeland degradation due to farm and ranch </a:t>
            </a:r>
            <a:r>
              <a:rPr lang="en-US" baseline="0" dirty="0" smtClean="0"/>
              <a:t>abandonment on the Great Plains.</a:t>
            </a:r>
            <a:endParaRPr lang="en-US" baseline="0" dirty="0" smtClean="0"/>
          </a:p>
        </p:txBody>
      </p:sp>
      <p:sp>
        <p:nvSpPr>
          <p:cNvPr id="4" name="Slide Number Placeholder 3"/>
          <p:cNvSpPr>
            <a:spLocks noGrp="1"/>
          </p:cNvSpPr>
          <p:nvPr>
            <p:ph type="sldNum" sz="quarter" idx="10"/>
          </p:nvPr>
        </p:nvSpPr>
        <p:spPr/>
        <p:txBody>
          <a:bodyPr/>
          <a:lstStyle/>
          <a:p>
            <a:fld id="{658FA4D8-DEAF-E743-8551-F6B04F866B90}" type="slidenum">
              <a:rPr lang="en-US" smtClean="0"/>
              <a:t>17</a:t>
            </a:fld>
            <a:endParaRPr lang="en-US"/>
          </a:p>
        </p:txBody>
      </p:sp>
    </p:spTree>
    <p:extLst>
      <p:ext uri="{BB962C8B-B14F-4D97-AF65-F5344CB8AC3E}">
        <p14:creationId xmlns:p14="http://schemas.microsoft.com/office/powerpoint/2010/main" val="376964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t>
            </a:r>
            <a:r>
              <a:rPr lang="en-US" baseline="0" dirty="0" smtClean="0"/>
              <a:t>administer several outreach programs </a:t>
            </a:r>
            <a:r>
              <a:rPr lang="en-US" baseline="0" dirty="0" smtClean="0"/>
              <a:t>designed to </a:t>
            </a:r>
            <a:r>
              <a:rPr lang="en-US" baseline="0" dirty="0" smtClean="0"/>
              <a:t>make science more accessible to end-users. The workshop </a:t>
            </a:r>
            <a:r>
              <a:rPr lang="en-US" baseline="0" dirty="0" smtClean="0"/>
              <a:t>has helped </a:t>
            </a:r>
            <a:r>
              <a:rPr lang="en-US" baseline="0" dirty="0" smtClean="0"/>
              <a:t>me think about </a:t>
            </a:r>
            <a:r>
              <a:rPr lang="en-US" baseline="0" dirty="0" smtClean="0"/>
              <a:t>how </a:t>
            </a:r>
            <a:r>
              <a:rPr lang="en-US" baseline="0" dirty="0" smtClean="0"/>
              <a:t>we </a:t>
            </a:r>
            <a:r>
              <a:rPr lang="en-US" baseline="0" dirty="0" smtClean="0"/>
              <a:t>might better </a:t>
            </a:r>
            <a:r>
              <a:rPr lang="en-US" baseline="0" dirty="0" smtClean="0"/>
              <a:t>share and target information across </a:t>
            </a:r>
            <a:r>
              <a:rPr lang="en-US" baseline="0" dirty="0" smtClean="0"/>
              <a:t>the spectrum of outreach entities to make science more accessible.</a:t>
            </a:r>
            <a:endParaRPr lang="en-US" dirty="0" smtClean="0"/>
          </a:p>
        </p:txBody>
      </p:sp>
      <p:sp>
        <p:nvSpPr>
          <p:cNvPr id="4" name="Slide Number Placeholder 3"/>
          <p:cNvSpPr>
            <a:spLocks noGrp="1"/>
          </p:cNvSpPr>
          <p:nvPr>
            <p:ph type="sldNum" sz="quarter" idx="10"/>
          </p:nvPr>
        </p:nvSpPr>
        <p:spPr/>
        <p:txBody>
          <a:bodyPr/>
          <a:lstStyle/>
          <a:p>
            <a:fld id="{658FA4D8-DEAF-E743-8551-F6B04F866B90}" type="slidenum">
              <a:rPr lang="en-US" smtClean="0"/>
              <a:t>18</a:t>
            </a:fld>
            <a:endParaRPr lang="en-US"/>
          </a:p>
        </p:txBody>
      </p:sp>
    </p:spTree>
    <p:extLst>
      <p:ext uri="{BB962C8B-B14F-4D97-AF65-F5344CB8AC3E}">
        <p14:creationId xmlns:p14="http://schemas.microsoft.com/office/powerpoint/2010/main" val="2475553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I’m reporting on the outcome of one</a:t>
            </a:r>
            <a:r>
              <a:rPr lang="en-US" baseline="0" dirty="0" smtClean="0"/>
              <a:t> group of scientists and stakeholders in one part of the country. It’s important that we try to replicate this experience in other parts of the U.S. and beyond our borders, with a wider range of stakeholders.</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19</a:t>
            </a:fld>
            <a:endParaRPr lang="en-US"/>
          </a:p>
        </p:txBody>
      </p:sp>
    </p:spTree>
    <p:extLst>
      <p:ext uri="{BB962C8B-B14F-4D97-AF65-F5344CB8AC3E}">
        <p14:creationId xmlns:p14="http://schemas.microsoft.com/office/powerpoint/2010/main" val="298473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Land</a:t>
            </a:r>
            <a:r>
              <a:rPr lang="en-US" baseline="0" dirty="0" smtClean="0"/>
              <a:t> Grant Universities like mine, applied science is emphasized. But even here, our science often asks questions that we </a:t>
            </a:r>
            <a:r>
              <a:rPr lang="en-US" i="1" u="sng" baseline="0" dirty="0" smtClean="0"/>
              <a:t>scientists</a:t>
            </a:r>
            <a:r>
              <a:rPr lang="en-US" baseline="0" dirty="0" smtClean="0"/>
              <a:t> want answers to, then </a:t>
            </a:r>
            <a:r>
              <a:rPr lang="en-US" i="1" u="sng" baseline="0" dirty="0" smtClean="0"/>
              <a:t>assumes</a:t>
            </a:r>
            <a:r>
              <a:rPr lang="en-US" baseline="0" dirty="0" smtClean="0"/>
              <a:t> others will want the answers, too.</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2</a:t>
            </a:fld>
            <a:endParaRPr lang="en-US"/>
          </a:p>
        </p:txBody>
      </p:sp>
    </p:spTree>
    <p:extLst>
      <p:ext uri="{BB962C8B-B14F-4D97-AF65-F5344CB8AC3E}">
        <p14:creationId xmlns:p14="http://schemas.microsoft.com/office/powerpoint/2010/main" val="535359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my own perspective, it was valuable just to hear how non-scientists perceive what I do. This rancher told us scientists we think too narrowly to be as useful as we could be. My question s this afternoon is: How can we do a better job of connecting our specifics to the wider view that matters to rangeland science users? Thank you.</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20</a:t>
            </a:fld>
            <a:endParaRPr lang="en-US"/>
          </a:p>
        </p:txBody>
      </p:sp>
    </p:spTree>
    <p:extLst>
      <p:ext uri="{BB962C8B-B14F-4D97-AF65-F5344CB8AC3E}">
        <p14:creationId xmlns:p14="http://schemas.microsoft.com/office/powerpoint/2010/main" val="388058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already heard about several attempts to get past that barrier. When</a:t>
            </a:r>
            <a:r>
              <a:rPr lang="en-US" baseline="0" dirty="0" smtClean="0"/>
              <a:t> we turn to doing this for the social and economic sciences, we add a layer of complexity. We need also to ask ourselves the question: Which users’ needs are we trying to meet?</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3</a:t>
            </a:fld>
            <a:endParaRPr lang="en-US"/>
          </a:p>
        </p:txBody>
      </p:sp>
    </p:spTree>
    <p:extLst>
      <p:ext uri="{BB962C8B-B14F-4D97-AF65-F5344CB8AC3E}">
        <p14:creationId xmlns:p14="http://schemas.microsoft.com/office/powerpoint/2010/main" val="172438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Ranching</a:t>
            </a:r>
            <a:r>
              <a:rPr lang="en-US" baseline="0" dirty="0" smtClean="0"/>
              <a:t> is rangeland use that may come first into people’s minds. But there are numerous others, including recreation and tourism, energy development, and residential development. We need to understand the science needs of all these users.</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4</a:t>
            </a:fld>
            <a:endParaRPr lang="en-US"/>
          </a:p>
        </p:txBody>
      </p:sp>
    </p:spTree>
    <p:extLst>
      <p:ext uri="{BB962C8B-B14F-4D97-AF65-F5344CB8AC3E}">
        <p14:creationId xmlns:p14="http://schemas.microsoft.com/office/powerpoint/2010/main" val="58213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ecosystem that’s managed to sustain </a:t>
            </a:r>
            <a:r>
              <a:rPr lang="en-US" i="1" u="sng" dirty="0" smtClean="0"/>
              <a:t>both</a:t>
            </a:r>
            <a:r>
              <a:rPr lang="en-US" dirty="0" smtClean="0"/>
              <a:t> products from nature and services for</a:t>
            </a:r>
            <a:r>
              <a:rPr lang="en-US" baseline="0" dirty="0" smtClean="0"/>
              <a:t> people is a social-ecological system. So when we set out to craft a socio-</a:t>
            </a:r>
            <a:r>
              <a:rPr lang="en-US" i="1" u="sng" baseline="0" dirty="0" smtClean="0"/>
              <a:t>economic</a:t>
            </a:r>
            <a:r>
              <a:rPr lang="en-US" i="0" u="none" baseline="0" dirty="0" smtClean="0"/>
              <a:t> research agenda, we really created a social-</a:t>
            </a:r>
            <a:r>
              <a:rPr lang="en-US" i="1" u="sng" baseline="0" dirty="0" smtClean="0"/>
              <a:t>ecological</a:t>
            </a:r>
            <a:r>
              <a:rPr lang="en-US" i="0" u="none" baseline="0" dirty="0" smtClean="0"/>
              <a:t> systems agenda.</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5</a:t>
            </a:fld>
            <a:endParaRPr lang="en-US"/>
          </a:p>
        </p:txBody>
      </p:sp>
    </p:spTree>
    <p:extLst>
      <p:ext uri="{BB962C8B-B14F-4D97-AF65-F5344CB8AC3E}">
        <p14:creationId xmlns:p14="http://schemas.microsoft.com/office/powerpoint/2010/main" val="2700431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term ”social-ecological systems” may make us think </a:t>
            </a:r>
            <a:r>
              <a:rPr lang="en-US" baseline="0" dirty="0" smtClean="0"/>
              <a:t>of mind-numbing diagrams like this one. </a:t>
            </a:r>
            <a:r>
              <a:rPr lang="en-US" baseline="0" dirty="0" smtClean="0"/>
              <a:t>But you don’t have to model a system to recognize that </a:t>
            </a:r>
            <a:r>
              <a:rPr lang="en-US" baseline="0" dirty="0" smtClean="0"/>
              <a:t>the well-being of people </a:t>
            </a:r>
            <a:r>
              <a:rPr lang="en-US" i="0" u="none" baseline="0" dirty="0" smtClean="0"/>
              <a:t>also depend on the health of ecosystems.</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6</a:t>
            </a:fld>
            <a:endParaRPr lang="en-US"/>
          </a:p>
        </p:txBody>
      </p:sp>
    </p:spTree>
    <p:extLst>
      <p:ext uri="{BB962C8B-B14F-4D97-AF65-F5344CB8AC3E}">
        <p14:creationId xmlns:p14="http://schemas.microsoft.com/office/powerpoint/2010/main" val="1884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socio-economics group that met</a:t>
            </a:r>
            <a:r>
              <a:rPr lang="en-US" baseline="0" dirty="0" smtClean="0"/>
              <a:t> at the Noble Foundation</a:t>
            </a:r>
            <a:r>
              <a:rPr lang="en-US" dirty="0" smtClean="0"/>
              <a:t> included a rancher, an employee of an agriculture-focused NGO, an agricultural economist, and three people who study human dimensions of rangeland ecology and management. </a:t>
            </a:r>
          </a:p>
          <a:p>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7</a:t>
            </a:fld>
            <a:endParaRPr lang="en-US"/>
          </a:p>
        </p:txBody>
      </p:sp>
    </p:spTree>
    <p:extLst>
      <p:ext uri="{BB962C8B-B14F-4D97-AF65-F5344CB8AC3E}">
        <p14:creationId xmlns:p14="http://schemas.microsoft.com/office/powerpoint/2010/main" val="409840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devised a very broad agenda – each “question” big enough to make a decent career – but each question focused on maintaining the health of rural communities where livestock production is a major economic force.</a:t>
            </a:r>
            <a:endParaRPr lang="en-US" dirty="0"/>
          </a:p>
        </p:txBody>
      </p:sp>
      <p:sp>
        <p:nvSpPr>
          <p:cNvPr id="4" name="Slide Number Placeholder 3"/>
          <p:cNvSpPr>
            <a:spLocks noGrp="1"/>
          </p:cNvSpPr>
          <p:nvPr>
            <p:ph type="sldNum" sz="quarter" idx="10"/>
          </p:nvPr>
        </p:nvSpPr>
        <p:spPr/>
        <p:txBody>
          <a:bodyPr/>
          <a:lstStyle/>
          <a:p>
            <a:fld id="{658FA4D8-DEAF-E743-8551-F6B04F866B90}" type="slidenum">
              <a:rPr lang="en-US" smtClean="0"/>
              <a:t>8</a:t>
            </a:fld>
            <a:endParaRPr lang="en-US"/>
          </a:p>
        </p:txBody>
      </p:sp>
    </p:spTree>
    <p:extLst>
      <p:ext uri="{BB962C8B-B14F-4D97-AF65-F5344CB8AC3E}">
        <p14:creationId xmlns:p14="http://schemas.microsoft.com/office/powerpoint/2010/main" val="251891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#1 issue for the whole workshop was about improving our capacity to deal with unprecedented environmental variability.  It happened to be suggested by the socio-economic group. But it’s clearly a social-</a:t>
            </a:r>
            <a:r>
              <a:rPr lang="en-US" i="1" u="sng" baseline="0" dirty="0" smtClean="0"/>
              <a:t>ecological</a:t>
            </a:r>
            <a:r>
              <a:rPr lang="en-US" baseline="0" dirty="0" smtClean="0"/>
              <a:t> question, with implications for natural systems as well as human ones.</a:t>
            </a:r>
          </a:p>
        </p:txBody>
      </p:sp>
      <p:sp>
        <p:nvSpPr>
          <p:cNvPr id="4" name="Slide Number Placeholder 3"/>
          <p:cNvSpPr>
            <a:spLocks noGrp="1"/>
          </p:cNvSpPr>
          <p:nvPr>
            <p:ph type="sldNum" sz="quarter" idx="10"/>
          </p:nvPr>
        </p:nvSpPr>
        <p:spPr/>
        <p:txBody>
          <a:bodyPr/>
          <a:lstStyle/>
          <a:p>
            <a:fld id="{658FA4D8-DEAF-E743-8551-F6B04F866B90}" type="slidenum">
              <a:rPr lang="en-US" smtClean="0"/>
              <a:t>9</a:t>
            </a:fld>
            <a:endParaRPr lang="en-US"/>
          </a:p>
        </p:txBody>
      </p:sp>
    </p:spTree>
    <p:extLst>
      <p:ext uri="{BB962C8B-B14F-4D97-AF65-F5344CB8AC3E}">
        <p14:creationId xmlns:p14="http://schemas.microsoft.com/office/powerpoint/2010/main" val="132562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AA2373-E88A-E24D-A8DF-9FB55012CCC2}" type="datetimeFigureOut">
              <a:rPr lang="en-US" smtClean="0"/>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AA2373-E88A-E24D-A8DF-9FB55012CCC2}" type="datetimeFigureOut">
              <a:rPr lang="en-US" smtClean="0"/>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A5785-3B98-504B-8A52-809FC6A6F46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AA2373-E88A-E24D-A8DF-9FB55012CCC2}" type="datetimeFigureOut">
              <a:rPr lang="en-US" smtClean="0"/>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A5785-3B98-504B-8A52-809FC6A6F46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AA2373-E88A-E24D-A8DF-9FB55012CCC2}" type="datetimeFigureOut">
              <a:rPr lang="en-US" smtClean="0"/>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A5785-3B98-504B-8A52-809FC6A6F46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AA2373-E88A-E24D-A8DF-9FB55012CCC2}" type="datetimeFigureOut">
              <a:rPr lang="en-US" smtClean="0"/>
              <a:t>8/11/15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AA2373-E88A-E24D-A8DF-9FB55012CCC2}" type="datetimeFigureOut">
              <a:rPr lang="en-US" smtClean="0"/>
              <a:t>8/11/15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A5785-3B98-504B-8A52-809FC6A6F46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AA2373-E88A-E24D-A8DF-9FB55012CCC2}" type="datetimeFigureOut">
              <a:rPr lang="en-US" smtClean="0"/>
              <a:t>8/11/15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1A5785-3B98-504B-8A52-809FC6A6F46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AA2373-E88A-E24D-A8DF-9FB55012CCC2}" type="datetimeFigureOut">
              <a:rPr lang="en-US" smtClean="0"/>
              <a:t>8/11/15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1A5785-3B98-504B-8A52-809FC6A6F46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A2373-E88A-E24D-A8DF-9FB55012CCC2}" type="datetimeFigureOut">
              <a:rPr lang="en-US" smtClean="0"/>
              <a:t>8/11/15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1A5785-3B98-504B-8A52-809FC6A6F46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AA2373-E88A-E24D-A8DF-9FB55012CCC2}" type="datetimeFigureOut">
              <a:rPr lang="en-US" smtClean="0"/>
              <a:t>8/11/15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1AA2373-E88A-E24D-A8DF-9FB55012CCC2}" type="datetimeFigureOut">
              <a:rPr lang="en-US" smtClean="0"/>
              <a:t>8/11/15</a:t>
            </a:fld>
            <a:endParaRPr lang="en-US"/>
          </a:p>
        </p:txBody>
      </p:sp>
      <p:sp>
        <p:nvSpPr>
          <p:cNvPr id="9" name="Slide Number Placeholder 8"/>
          <p:cNvSpPr>
            <a:spLocks noGrp="1"/>
          </p:cNvSpPr>
          <p:nvPr>
            <p:ph type="sldNum" sz="quarter" idx="11"/>
          </p:nvPr>
        </p:nvSpPr>
        <p:spPr/>
        <p:txBody>
          <a:bodyPr/>
          <a:lstStyle/>
          <a:p>
            <a:fld id="{BE1A5785-3B98-504B-8A52-809FC6A6F46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E1A5785-3B98-504B-8A52-809FC6A6F466}"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1AA2373-E88A-E24D-A8DF-9FB55012CCC2}" type="datetimeFigureOut">
              <a:rPr lang="en-US" smtClean="0"/>
              <a:t>8/11/15</a:t>
            </a:fld>
            <a:endParaRPr 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0" y="344380"/>
            <a:ext cx="8931904" cy="1564976"/>
          </a:xfrm>
        </p:spPr>
        <p:txBody>
          <a:bodyPr/>
          <a:lstStyle/>
          <a:p>
            <a:pPr algn="r"/>
            <a:r>
              <a:rPr lang="en-US" sz="5200" dirty="0" smtClean="0">
                <a:solidFill>
                  <a:srgbClr val="FFFFFF"/>
                </a:solidFill>
              </a:rPr>
              <a:t>Co-creating a social-ecological research agenda for rangelands</a:t>
            </a:r>
            <a:endParaRPr lang="en-US" sz="5200" dirty="0">
              <a:solidFill>
                <a:srgbClr val="FFFFFF"/>
              </a:solidFill>
            </a:endParaRPr>
          </a:p>
        </p:txBody>
      </p:sp>
      <p:sp>
        <p:nvSpPr>
          <p:cNvPr id="3" name="Subtitle 2"/>
          <p:cNvSpPr>
            <a:spLocks noGrp="1"/>
          </p:cNvSpPr>
          <p:nvPr>
            <p:ph type="subTitle" idx="1"/>
          </p:nvPr>
        </p:nvSpPr>
        <p:spPr>
          <a:xfrm>
            <a:off x="1544895" y="2504829"/>
            <a:ext cx="6461760" cy="636647"/>
          </a:xfrm>
        </p:spPr>
        <p:txBody>
          <a:bodyPr>
            <a:normAutofit/>
          </a:bodyPr>
          <a:lstStyle/>
          <a:p>
            <a:r>
              <a:rPr lang="en-US" sz="2800" dirty="0" smtClean="0">
                <a:solidFill>
                  <a:srgbClr val="FFFFFF"/>
                </a:solidFill>
                <a:latin typeface="+mj-lt"/>
              </a:rPr>
              <a:t>Mark Brunson, Utah State University</a:t>
            </a:r>
            <a:endParaRPr lang="en-US" sz="2800" dirty="0">
              <a:solidFill>
                <a:srgbClr val="FFFFFF"/>
              </a:solidFill>
              <a:latin typeface="+mj-lt"/>
            </a:endParaRPr>
          </a:p>
        </p:txBody>
      </p:sp>
    </p:spTree>
    <p:extLst>
      <p:ext uri="{BB962C8B-B14F-4D97-AF65-F5344CB8AC3E}">
        <p14:creationId xmlns:p14="http://schemas.microsoft.com/office/powerpoint/2010/main" val="339320573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6671"/>
          <a:stretch/>
        </p:blipFill>
        <p:spPr>
          <a:xfrm>
            <a:off x="-1" y="0"/>
            <a:ext cx="9152661" cy="6858000"/>
          </a:xfrm>
          <a:prstGeom prst="rect">
            <a:avLst/>
          </a:prstGeom>
        </p:spPr>
      </p:pic>
      <p:sp>
        <p:nvSpPr>
          <p:cNvPr id="4" name="TextBox 3"/>
          <p:cNvSpPr txBox="1"/>
          <p:nvPr/>
        </p:nvSpPr>
        <p:spPr>
          <a:xfrm>
            <a:off x="90709" y="50396"/>
            <a:ext cx="5704609" cy="1815882"/>
          </a:xfrm>
          <a:prstGeom prst="rect">
            <a:avLst/>
          </a:prstGeom>
          <a:solidFill>
            <a:schemeClr val="bg2"/>
          </a:solidFill>
          <a:ln>
            <a:solidFill>
              <a:srgbClr val="4F81BD"/>
            </a:solidFill>
          </a:ln>
        </p:spPr>
        <p:txBody>
          <a:bodyPr wrap="square" rtlCol="0">
            <a:spAutoFit/>
          </a:bodyPr>
          <a:lstStyle/>
          <a:p>
            <a:pPr algn="ctr"/>
            <a:r>
              <a:rPr lang="en-US" sz="2800" dirty="0" smtClean="0"/>
              <a:t>How do </a:t>
            </a:r>
            <a:r>
              <a:rPr lang="en-US" sz="2800" b="1" dirty="0" smtClean="0"/>
              <a:t>rural communities </a:t>
            </a:r>
            <a:r>
              <a:rPr lang="en-US" sz="2800" dirty="0" smtClean="0"/>
              <a:t>best prepare for, adapt to, and/or recover from impacts of environmental and socio-economic variability?</a:t>
            </a:r>
            <a:endParaRPr lang="en-US" sz="2800" dirty="0"/>
          </a:p>
        </p:txBody>
      </p:sp>
    </p:spTree>
    <p:extLst>
      <p:ext uri="{BB962C8B-B14F-4D97-AF65-F5344CB8AC3E}">
        <p14:creationId xmlns:p14="http://schemas.microsoft.com/office/powerpoint/2010/main" val="34499473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5655"/>
          </a:xfrm>
          <a:prstGeom prst="rect">
            <a:avLst/>
          </a:prstGeom>
        </p:spPr>
      </p:pic>
      <p:sp>
        <p:nvSpPr>
          <p:cNvPr id="3" name="TextBox 2"/>
          <p:cNvSpPr txBox="1"/>
          <p:nvPr/>
        </p:nvSpPr>
        <p:spPr>
          <a:xfrm>
            <a:off x="4223021" y="50396"/>
            <a:ext cx="4847910" cy="1384995"/>
          </a:xfrm>
          <a:prstGeom prst="rect">
            <a:avLst/>
          </a:prstGeom>
          <a:solidFill>
            <a:schemeClr val="bg2"/>
          </a:solidFill>
          <a:ln>
            <a:solidFill>
              <a:srgbClr val="4F81BD"/>
            </a:solidFill>
          </a:ln>
        </p:spPr>
        <p:txBody>
          <a:bodyPr wrap="square" rtlCol="0">
            <a:spAutoFit/>
          </a:bodyPr>
          <a:lstStyle/>
          <a:p>
            <a:pPr algn="ctr"/>
            <a:r>
              <a:rPr lang="en-US" sz="2800" dirty="0" smtClean="0"/>
              <a:t>What motivates landowners to cooperate across boundaries for environmental stewardship?</a:t>
            </a:r>
            <a:endParaRPr lang="en-US" sz="2800" dirty="0"/>
          </a:p>
        </p:txBody>
      </p:sp>
    </p:spTree>
    <p:extLst>
      <p:ext uri="{BB962C8B-B14F-4D97-AF65-F5344CB8AC3E}">
        <p14:creationId xmlns:p14="http://schemas.microsoft.com/office/powerpoint/2010/main" val="127843346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8949836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889" r="5437"/>
          <a:stretch/>
        </p:blipFill>
        <p:spPr>
          <a:xfrm>
            <a:off x="-1" y="-2"/>
            <a:ext cx="9150951" cy="6858001"/>
          </a:xfrm>
          <a:prstGeom prst="rect">
            <a:avLst/>
          </a:prstGeom>
        </p:spPr>
      </p:pic>
      <p:sp>
        <p:nvSpPr>
          <p:cNvPr id="4" name="TextBox 3"/>
          <p:cNvSpPr txBox="1"/>
          <p:nvPr/>
        </p:nvSpPr>
        <p:spPr>
          <a:xfrm>
            <a:off x="6198468" y="50396"/>
            <a:ext cx="2872463" cy="2677656"/>
          </a:xfrm>
          <a:prstGeom prst="rect">
            <a:avLst/>
          </a:prstGeom>
          <a:solidFill>
            <a:schemeClr val="bg2"/>
          </a:solidFill>
          <a:ln>
            <a:solidFill>
              <a:srgbClr val="4F81BD"/>
            </a:solidFill>
          </a:ln>
        </p:spPr>
        <p:txBody>
          <a:bodyPr wrap="square" rtlCol="0">
            <a:spAutoFit/>
          </a:bodyPr>
          <a:lstStyle/>
          <a:p>
            <a:pPr algn="ctr"/>
            <a:r>
              <a:rPr lang="en-US" sz="2800" dirty="0" smtClean="0"/>
              <a:t>What information do different audiences need?</a:t>
            </a:r>
          </a:p>
          <a:p>
            <a:pPr algn="ctr"/>
            <a:r>
              <a:rPr lang="en-US" sz="2800" dirty="0" smtClean="0"/>
              <a:t>What influences whether &amp; how they get it?</a:t>
            </a:r>
            <a:endParaRPr lang="en-US" sz="2800" dirty="0"/>
          </a:p>
        </p:txBody>
      </p:sp>
    </p:spTree>
    <p:extLst>
      <p:ext uri="{BB962C8B-B14F-4D97-AF65-F5344CB8AC3E}">
        <p14:creationId xmlns:p14="http://schemas.microsoft.com/office/powerpoint/2010/main" val="166963122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31 at 12.20.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2801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4666490" y="50396"/>
            <a:ext cx="4404442" cy="1384995"/>
          </a:xfrm>
          <a:prstGeom prst="rect">
            <a:avLst/>
          </a:prstGeom>
          <a:solidFill>
            <a:schemeClr val="bg2"/>
          </a:solidFill>
          <a:ln>
            <a:solidFill>
              <a:srgbClr val="4F81BD"/>
            </a:solidFill>
          </a:ln>
        </p:spPr>
        <p:txBody>
          <a:bodyPr wrap="square" rtlCol="0">
            <a:spAutoFit/>
          </a:bodyPr>
          <a:lstStyle/>
          <a:p>
            <a:pPr algn="ctr"/>
            <a:r>
              <a:rPr lang="en-US" sz="2800" dirty="0" smtClean="0"/>
              <a:t>What prevents or helps people enter into rangeland occupations?</a:t>
            </a:r>
            <a:endParaRPr lang="en-US" sz="2800" dirty="0"/>
          </a:p>
        </p:txBody>
      </p:sp>
    </p:spTree>
    <p:extLst>
      <p:ext uri="{BB962C8B-B14F-4D97-AF65-F5344CB8AC3E}">
        <p14:creationId xmlns:p14="http://schemas.microsoft.com/office/powerpoint/2010/main" val="107505143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2274877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3"/>
          <a:srcRect t="6888" r="15952" b="6888"/>
          <a:stretch/>
        </p:blipFill>
        <p:spPr>
          <a:xfrm>
            <a:off x="0" y="0"/>
            <a:ext cx="9166166" cy="6858000"/>
          </a:xfrm>
          <a:prstGeom prst="rect">
            <a:avLst/>
          </a:prstGeom>
          <a:ln>
            <a:solidFill>
              <a:schemeClr val="tx1"/>
            </a:solidFill>
          </a:ln>
        </p:spPr>
      </p:pic>
    </p:spTree>
    <p:extLst>
      <p:ext uri="{BB962C8B-B14F-4D97-AF65-F5344CB8AC3E}">
        <p14:creationId xmlns:p14="http://schemas.microsoft.com/office/powerpoint/2010/main" val="10772920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30 at 1.59.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281" y="438438"/>
            <a:ext cx="6256298" cy="1265037"/>
          </a:xfrm>
          <a:prstGeom prst="rect">
            <a:avLst/>
          </a:prstGeom>
          <a:ln>
            <a:solidFill>
              <a:srgbClr val="000000"/>
            </a:solidFill>
          </a:ln>
        </p:spPr>
      </p:pic>
      <p:pic>
        <p:nvPicPr>
          <p:cNvPr id="3" name="Picture 2" descr="Screen Shot 2015-01-30 at 2.02.30 PM.png"/>
          <p:cNvPicPr>
            <a:picLocks noChangeAspect="1"/>
          </p:cNvPicPr>
          <p:nvPr/>
        </p:nvPicPr>
        <p:blipFill rotWithShape="1">
          <a:blip r:embed="rId4">
            <a:extLst>
              <a:ext uri="{28A0092B-C50C-407E-A947-70E740481C1C}">
                <a14:useLocalDpi xmlns:a14="http://schemas.microsoft.com/office/drawing/2010/main" val="0"/>
              </a:ext>
            </a:extLst>
          </a:blip>
          <a:srcRect r="34467"/>
          <a:stretch/>
        </p:blipFill>
        <p:spPr>
          <a:xfrm>
            <a:off x="209497" y="2299800"/>
            <a:ext cx="4136627" cy="1327286"/>
          </a:xfrm>
          <a:prstGeom prst="rect">
            <a:avLst/>
          </a:prstGeom>
          <a:ln>
            <a:solidFill>
              <a:srgbClr val="000000"/>
            </a:solidFill>
          </a:ln>
        </p:spPr>
      </p:pic>
      <p:pic>
        <p:nvPicPr>
          <p:cNvPr id="4" name="Picture 3" descr="Screen Shot 2015-01-30 at 2.04.2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281" y="4220051"/>
            <a:ext cx="6278675" cy="1777392"/>
          </a:xfrm>
          <a:prstGeom prst="rect">
            <a:avLst/>
          </a:prstGeom>
          <a:ln>
            <a:solidFill>
              <a:schemeClr val="tx1"/>
            </a:solidFill>
          </a:ln>
        </p:spPr>
      </p:pic>
    </p:spTree>
    <p:extLst>
      <p:ext uri="{BB962C8B-B14F-4D97-AF65-F5344CB8AC3E}">
        <p14:creationId xmlns:p14="http://schemas.microsoft.com/office/powerpoint/2010/main" val="239261776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2685306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02025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803265" y="936626"/>
            <a:ext cx="2505572" cy="3770928"/>
          </a:xfrm>
          <a:prstGeom prst="rect">
            <a:avLst/>
          </a:prstGeom>
          <a:ln>
            <a:solidFill>
              <a:srgbClr val="000000"/>
            </a:solidFill>
          </a:ln>
        </p:spPr>
      </p:pic>
      <p:sp>
        <p:nvSpPr>
          <p:cNvPr id="3" name="Content Placeholder 2"/>
          <p:cNvSpPr txBox="1">
            <a:spLocks/>
          </p:cNvSpPr>
          <p:nvPr/>
        </p:nvSpPr>
        <p:spPr>
          <a:xfrm>
            <a:off x="179609" y="1752600"/>
            <a:ext cx="5623655" cy="4373563"/>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r>
              <a:rPr lang="en-US" sz="4000" dirty="0" smtClean="0"/>
              <a:t>“</a:t>
            </a:r>
            <a:r>
              <a:rPr lang="en-US" sz="4000" b="1" dirty="0" smtClean="0"/>
              <a:t>Ranchers look at everything. Researchers look at specifics.” </a:t>
            </a:r>
          </a:p>
          <a:p>
            <a:pPr marL="2232025" indent="-177800">
              <a:buNone/>
            </a:pPr>
            <a:r>
              <a:rPr lang="en-US" sz="2400" dirty="0" smtClean="0"/>
              <a:t>- Rooter </a:t>
            </a:r>
            <a:r>
              <a:rPr lang="en-US" sz="2400" dirty="0" err="1" smtClean="0"/>
              <a:t>Brite</a:t>
            </a:r>
            <a:r>
              <a:rPr lang="en-US" sz="2400" dirty="0" smtClean="0"/>
              <a:t>, rancher                 Montague County, TX</a:t>
            </a:r>
            <a:endParaRPr lang="en-US" dirty="0"/>
          </a:p>
        </p:txBody>
      </p:sp>
    </p:spTree>
    <p:extLst>
      <p:ext uri="{BB962C8B-B14F-4D97-AF65-F5344CB8AC3E}">
        <p14:creationId xmlns:p14="http://schemas.microsoft.com/office/powerpoint/2010/main" val="237595673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1378854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a:srcRect l="5049" t="18788" r="77969"/>
          <a:stretch>
            <a:fillRect/>
          </a:stretch>
        </p:blipFill>
        <p:spPr bwMode="auto">
          <a:xfrm>
            <a:off x="4561982" y="-1"/>
            <a:ext cx="4582018" cy="3452525"/>
          </a:xfrm>
          <a:prstGeom prst="rect">
            <a:avLst/>
          </a:prstGeom>
          <a:noFill/>
          <a:ln w="9525">
            <a:solidFill>
              <a:srgbClr val="FFFFFF"/>
            </a:solidFill>
            <a:miter lim="800000"/>
            <a:headEnd/>
            <a:tailEnd/>
          </a:ln>
          <a:effectLst/>
        </p:spPr>
      </p:pic>
      <p:pic>
        <p:nvPicPr>
          <p:cNvPr id="9" name="Picture 8"/>
          <p:cNvPicPr>
            <a:picLocks noChangeAspect="1"/>
          </p:cNvPicPr>
          <p:nvPr/>
        </p:nvPicPr>
        <p:blipFill>
          <a:blip r:embed="rId4"/>
          <a:stretch>
            <a:fillRect/>
          </a:stretch>
        </p:blipFill>
        <p:spPr>
          <a:xfrm>
            <a:off x="4565371" y="3436515"/>
            <a:ext cx="4578629" cy="3421484"/>
          </a:xfrm>
          <a:prstGeom prst="rect">
            <a:avLst/>
          </a:prstGeom>
          <a:ln>
            <a:solidFill>
              <a:srgbClr val="FFFFFF"/>
            </a:solidFill>
          </a:ln>
        </p:spPr>
      </p:pic>
      <p:pic>
        <p:nvPicPr>
          <p:cNvPr id="10" name="Picture 9"/>
          <p:cNvPicPr>
            <a:picLocks noChangeAspect="1"/>
          </p:cNvPicPr>
          <p:nvPr/>
        </p:nvPicPr>
        <p:blipFill>
          <a:blip r:embed="rId5"/>
          <a:stretch>
            <a:fillRect/>
          </a:stretch>
        </p:blipFill>
        <p:spPr>
          <a:xfrm>
            <a:off x="0" y="3436515"/>
            <a:ext cx="4559483" cy="3421484"/>
          </a:xfrm>
          <a:prstGeom prst="rect">
            <a:avLst/>
          </a:prstGeom>
          <a:ln>
            <a:solidFill>
              <a:srgbClr val="FFFFFF"/>
            </a:solidFill>
          </a:ln>
        </p:spPr>
      </p:pic>
      <p:pic>
        <p:nvPicPr>
          <p:cNvPr id="11" name="Picture 10"/>
          <p:cNvPicPr>
            <a:picLocks noChangeAspect="1"/>
          </p:cNvPicPr>
          <p:nvPr/>
        </p:nvPicPr>
        <p:blipFill rotWithShape="1">
          <a:blip r:embed="rId6"/>
          <a:srcRect l="35137" b="4727"/>
          <a:stretch/>
        </p:blipFill>
        <p:spPr>
          <a:xfrm>
            <a:off x="1" y="1"/>
            <a:ext cx="4559482" cy="3452524"/>
          </a:xfrm>
          <a:prstGeom prst="rect">
            <a:avLst/>
          </a:prstGeom>
          <a:ln>
            <a:solidFill>
              <a:srgbClr val="FFFFFF"/>
            </a:solidFill>
          </a:ln>
        </p:spPr>
      </p:pic>
    </p:spTree>
    <p:extLst>
      <p:ext uri="{BB962C8B-B14F-4D97-AF65-F5344CB8AC3E}">
        <p14:creationId xmlns:p14="http://schemas.microsoft.com/office/powerpoint/2010/main" val="387119892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9835936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20" name="Connector 19"/>
          <p:cNvSpPr/>
          <p:nvPr/>
        </p:nvSpPr>
        <p:spPr>
          <a:xfrm>
            <a:off x="2550687" y="2315308"/>
            <a:ext cx="4288680" cy="2735384"/>
          </a:xfrm>
          <a:prstGeom prst="flowChartConnector">
            <a:avLst/>
          </a:prstGeom>
          <a:solidFill>
            <a:schemeClr val="accent5">
              <a:lumMod val="40000"/>
              <a:lumOff val="60000"/>
            </a:scheme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solidFill>
                <a:schemeClr val="tx2"/>
              </a:solidFill>
            </a:endParaRPr>
          </a:p>
        </p:txBody>
      </p:sp>
      <p:sp>
        <p:nvSpPr>
          <p:cNvPr id="2" name="TextBox 1"/>
          <p:cNvSpPr txBox="1"/>
          <p:nvPr/>
        </p:nvSpPr>
        <p:spPr>
          <a:xfrm>
            <a:off x="2781081" y="2849891"/>
            <a:ext cx="1585234" cy="584776"/>
          </a:xfrm>
          <a:prstGeom prst="rect">
            <a:avLst/>
          </a:prstGeom>
          <a:noFill/>
          <a:ln>
            <a:noFill/>
          </a:ln>
        </p:spPr>
        <p:txBody>
          <a:bodyPr wrap="square" rtlCol="0">
            <a:spAutoFit/>
          </a:bodyPr>
          <a:lstStyle/>
          <a:p>
            <a:pPr algn="ctr"/>
            <a:r>
              <a:rPr lang="en-US" sz="1600" b="1" dirty="0" smtClean="0">
                <a:solidFill>
                  <a:schemeClr val="tx2"/>
                </a:solidFill>
              </a:rPr>
              <a:t>Stewardship choice</a:t>
            </a:r>
            <a:endParaRPr lang="en-US" sz="1600" b="1" dirty="0">
              <a:solidFill>
                <a:schemeClr val="tx2"/>
              </a:solidFill>
            </a:endParaRPr>
          </a:p>
        </p:txBody>
      </p:sp>
      <p:sp>
        <p:nvSpPr>
          <p:cNvPr id="3" name="TextBox 2"/>
          <p:cNvSpPr txBox="1"/>
          <p:nvPr/>
        </p:nvSpPr>
        <p:spPr>
          <a:xfrm>
            <a:off x="5432076" y="3179737"/>
            <a:ext cx="1351435" cy="830997"/>
          </a:xfrm>
          <a:prstGeom prst="rect">
            <a:avLst/>
          </a:prstGeom>
          <a:noFill/>
          <a:ln>
            <a:noFill/>
          </a:ln>
        </p:spPr>
        <p:txBody>
          <a:bodyPr wrap="square" rtlCol="0">
            <a:spAutoFit/>
          </a:bodyPr>
          <a:lstStyle/>
          <a:p>
            <a:pPr algn="ctr"/>
            <a:r>
              <a:rPr lang="en-US" sz="1600" b="1" dirty="0" smtClean="0">
                <a:solidFill>
                  <a:schemeClr val="tx2"/>
                </a:solidFill>
              </a:rPr>
              <a:t>Ecosystem pattern &amp; process</a:t>
            </a:r>
            <a:endParaRPr lang="en-US" sz="1600" b="1" dirty="0">
              <a:solidFill>
                <a:schemeClr val="tx2"/>
              </a:solidFill>
            </a:endParaRPr>
          </a:p>
        </p:txBody>
      </p:sp>
      <p:sp>
        <p:nvSpPr>
          <p:cNvPr id="4" name="TextBox 3"/>
          <p:cNvSpPr txBox="1"/>
          <p:nvPr/>
        </p:nvSpPr>
        <p:spPr>
          <a:xfrm>
            <a:off x="1053140" y="826396"/>
            <a:ext cx="3375237" cy="923330"/>
          </a:xfrm>
          <a:prstGeom prst="rect">
            <a:avLst/>
          </a:prstGeom>
          <a:solidFill>
            <a:schemeClr val="bg1"/>
          </a:solidFill>
          <a:ln w="19050" cap="flat" cmpd="sng" algn="ctr">
            <a:solidFill>
              <a:schemeClr val="tx1"/>
            </a:solidFill>
            <a:prstDash val="solid"/>
            <a:round/>
            <a:headEnd type="none" w="med" len="med"/>
            <a:tailEnd type="none" w="med" len="med"/>
          </a:ln>
        </p:spPr>
        <p:txBody>
          <a:bodyPr wrap="square" rtlCol="0">
            <a:spAutoFit/>
          </a:bodyPr>
          <a:lstStyle/>
          <a:p>
            <a:pPr algn="ctr"/>
            <a:r>
              <a:rPr lang="en-US" kern="1200" dirty="0" smtClean="0">
                <a:solidFill>
                  <a:schemeClr val="accent5">
                    <a:lumMod val="50000"/>
                  </a:schemeClr>
                </a:solidFill>
              </a:rPr>
              <a:t>Coarse-scale envir</a:t>
            </a:r>
            <a:r>
              <a:rPr lang="en-US" dirty="0" smtClean="0">
                <a:solidFill>
                  <a:schemeClr val="accent5">
                    <a:lumMod val="50000"/>
                  </a:schemeClr>
                </a:solidFill>
              </a:rPr>
              <a:t>onmental</a:t>
            </a:r>
            <a:r>
              <a:rPr lang="en-US" kern="1200" dirty="0" smtClean="0">
                <a:solidFill>
                  <a:schemeClr val="accent5">
                    <a:lumMod val="50000"/>
                  </a:schemeClr>
                </a:solidFill>
              </a:rPr>
              <a:t> influences (e.g., climate, </a:t>
            </a:r>
            <a:r>
              <a:rPr lang="en-US" dirty="0" smtClean="0">
                <a:solidFill>
                  <a:schemeClr val="accent5">
                    <a:lumMod val="50000"/>
                  </a:schemeClr>
                </a:solidFill>
              </a:rPr>
              <a:t>bioregion</a:t>
            </a:r>
            <a:r>
              <a:rPr lang="en-US" kern="1200" dirty="0" smtClean="0">
                <a:solidFill>
                  <a:schemeClr val="accent5">
                    <a:lumMod val="50000"/>
                  </a:schemeClr>
                </a:solidFill>
              </a:rPr>
              <a:t>)</a:t>
            </a:r>
            <a:endParaRPr lang="en-US" kern="1200" dirty="0">
              <a:solidFill>
                <a:schemeClr val="accent5">
                  <a:lumMod val="50000"/>
                </a:schemeClr>
              </a:solidFill>
            </a:endParaRPr>
          </a:p>
        </p:txBody>
      </p:sp>
      <p:sp>
        <p:nvSpPr>
          <p:cNvPr id="5" name="TextBox 4"/>
          <p:cNvSpPr txBox="1"/>
          <p:nvPr/>
        </p:nvSpPr>
        <p:spPr>
          <a:xfrm>
            <a:off x="1053140" y="5438473"/>
            <a:ext cx="3313175" cy="707886"/>
          </a:xfrm>
          <a:prstGeom prst="rect">
            <a:avLst/>
          </a:prstGeom>
          <a:solidFill>
            <a:schemeClr val="bg1"/>
          </a:solidFill>
          <a:ln w="19050" cap="flat" cmpd="sng" algn="ctr">
            <a:solidFill>
              <a:schemeClr val="tx1"/>
            </a:solidFill>
            <a:prstDash val="solid"/>
            <a:round/>
            <a:headEnd type="none" w="med" len="med"/>
            <a:tailEnd type="none" w="med" len="med"/>
          </a:ln>
        </p:spPr>
        <p:txBody>
          <a:bodyPr wrap="square" rtlCol="0">
            <a:spAutoFit/>
          </a:bodyPr>
          <a:lstStyle/>
          <a:p>
            <a:pPr algn="ctr"/>
            <a:r>
              <a:rPr lang="en-US" sz="2000" kern="1200" dirty="0" smtClean="0">
                <a:solidFill>
                  <a:schemeClr val="accent5">
                    <a:lumMod val="50000"/>
                  </a:schemeClr>
                </a:solidFill>
              </a:rPr>
              <a:t>Local environmental conditions</a:t>
            </a:r>
            <a:endParaRPr lang="en-US" sz="2000" kern="1200" dirty="0">
              <a:solidFill>
                <a:schemeClr val="accent5">
                  <a:lumMod val="50000"/>
                </a:schemeClr>
              </a:solidFill>
            </a:endParaRPr>
          </a:p>
        </p:txBody>
      </p:sp>
      <p:sp>
        <p:nvSpPr>
          <p:cNvPr id="6" name="TextBox 5"/>
          <p:cNvSpPr txBox="1"/>
          <p:nvPr/>
        </p:nvSpPr>
        <p:spPr>
          <a:xfrm>
            <a:off x="5009042" y="5430360"/>
            <a:ext cx="3225178" cy="400110"/>
          </a:xfrm>
          <a:prstGeom prst="rect">
            <a:avLst/>
          </a:prstGeom>
          <a:solidFill>
            <a:schemeClr val="bg1"/>
          </a:solidFill>
          <a:ln w="19050" cap="flat" cmpd="sng" algn="ctr">
            <a:solidFill>
              <a:schemeClr val="accent2">
                <a:lumMod val="50000"/>
              </a:schemeClr>
            </a:solidFill>
            <a:prstDash val="solid"/>
            <a:round/>
            <a:headEnd type="none" w="med" len="med"/>
            <a:tailEnd type="none" w="med" len="med"/>
          </a:ln>
        </p:spPr>
        <p:txBody>
          <a:bodyPr wrap="square" rtlCol="0">
            <a:spAutoFit/>
          </a:bodyPr>
          <a:lstStyle/>
          <a:p>
            <a:pPr algn="ctr"/>
            <a:r>
              <a:rPr lang="en-US" sz="2000" kern="1200" dirty="0" smtClean="0">
                <a:solidFill>
                  <a:srgbClr val="48544F"/>
                </a:solidFill>
              </a:rPr>
              <a:t>Local beliefs &amp; behaviors</a:t>
            </a:r>
            <a:endParaRPr lang="en-US" sz="2000" kern="1200" dirty="0">
              <a:solidFill>
                <a:srgbClr val="48544F"/>
              </a:solidFill>
            </a:endParaRPr>
          </a:p>
        </p:txBody>
      </p:sp>
      <p:cxnSp>
        <p:nvCxnSpPr>
          <p:cNvPr id="7" name="Straight Arrow Connector 6"/>
          <p:cNvCxnSpPr/>
          <p:nvPr/>
        </p:nvCxnSpPr>
        <p:spPr>
          <a:xfrm flipH="1" flipV="1">
            <a:off x="1819414" y="1749726"/>
            <a:ext cx="1" cy="36887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6107794" y="4722623"/>
            <a:ext cx="711415" cy="7173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191146" y="1769886"/>
            <a:ext cx="636646" cy="9661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7493045" y="1771479"/>
            <a:ext cx="2" cy="368795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660509" y="1769886"/>
            <a:ext cx="1" cy="36887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550687" y="4702463"/>
            <a:ext cx="765182" cy="7443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241968" y="4642886"/>
            <a:ext cx="842487" cy="7971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361691" y="5579922"/>
            <a:ext cx="643737"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0800000" flipV="1">
            <a:off x="4343013" y="5743655"/>
            <a:ext cx="643736"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624901" y="1751321"/>
            <a:ext cx="1" cy="36879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437577" y="1242499"/>
            <a:ext cx="643737"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0800000" flipV="1">
            <a:off x="4428377" y="1414890"/>
            <a:ext cx="643736"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098875" y="818284"/>
            <a:ext cx="3198256" cy="923330"/>
          </a:xfrm>
          <a:prstGeom prst="rect">
            <a:avLst/>
          </a:prstGeom>
          <a:solidFill>
            <a:schemeClr val="bg1"/>
          </a:solidFill>
          <a:ln w="19050" cap="flat" cmpd="sng" algn="ctr">
            <a:solidFill>
              <a:schemeClr val="accent2">
                <a:lumMod val="50000"/>
              </a:schemeClr>
            </a:solidFill>
            <a:prstDash val="solid"/>
            <a:round/>
            <a:headEnd type="none" w="med" len="med"/>
            <a:tailEnd type="none" w="med" len="med"/>
          </a:ln>
        </p:spPr>
        <p:txBody>
          <a:bodyPr wrap="square" rtlCol="0">
            <a:spAutoFit/>
          </a:bodyPr>
          <a:lstStyle/>
          <a:p>
            <a:pPr algn="ctr"/>
            <a:r>
              <a:rPr lang="en-US" kern="1200" dirty="0" smtClean="0">
                <a:solidFill>
                  <a:schemeClr val="accent4">
                    <a:lumMod val="50000"/>
                  </a:schemeClr>
                </a:solidFill>
              </a:rPr>
              <a:t>Coarse-scale societal influences (e.g., politics, agency culture, budgets)</a:t>
            </a:r>
            <a:endParaRPr lang="en-US" kern="1200" dirty="0">
              <a:solidFill>
                <a:schemeClr val="accent4">
                  <a:lumMod val="50000"/>
                </a:schemeClr>
              </a:solidFill>
            </a:endParaRPr>
          </a:p>
        </p:txBody>
      </p:sp>
      <p:cxnSp>
        <p:nvCxnSpPr>
          <p:cNvPr id="21" name="Straight Arrow Connector 20"/>
          <p:cNvCxnSpPr/>
          <p:nvPr/>
        </p:nvCxnSpPr>
        <p:spPr>
          <a:xfrm flipV="1">
            <a:off x="6314184" y="1769886"/>
            <a:ext cx="674567" cy="10418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2402258" y="1751321"/>
            <a:ext cx="776657" cy="9675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225563" y="4641370"/>
            <a:ext cx="843411" cy="7971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2901" y="1793992"/>
            <a:ext cx="862731" cy="104263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Bent Arrow 24"/>
          <p:cNvSpPr/>
          <p:nvPr/>
        </p:nvSpPr>
        <p:spPr>
          <a:xfrm rot="11577740">
            <a:off x="5071840" y="4017065"/>
            <a:ext cx="835293" cy="825604"/>
          </a:xfrm>
          <a:prstGeom prst="bentArrow">
            <a:avLst>
              <a:gd name="adj1" fmla="val 25000"/>
              <a:gd name="adj2" fmla="val 16507"/>
              <a:gd name="adj3" fmla="val 26699"/>
              <a:gd name="adj4" fmla="val 95993"/>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6" name="Down Arrow 25"/>
          <p:cNvSpPr/>
          <p:nvPr/>
        </p:nvSpPr>
        <p:spPr>
          <a:xfrm rot="10800000">
            <a:off x="280052" y="4272896"/>
            <a:ext cx="606881" cy="1873462"/>
          </a:xfrm>
          <a:prstGeom prst="downArrow">
            <a:avLst>
              <a:gd name="adj1" fmla="val 68028"/>
              <a:gd name="adj2" fmla="val 50000"/>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7" name="TextBox 26"/>
          <p:cNvSpPr txBox="1"/>
          <p:nvPr/>
        </p:nvSpPr>
        <p:spPr>
          <a:xfrm>
            <a:off x="3514649" y="4330338"/>
            <a:ext cx="1585234" cy="584776"/>
          </a:xfrm>
          <a:prstGeom prst="rect">
            <a:avLst/>
          </a:prstGeom>
          <a:noFill/>
          <a:ln>
            <a:noFill/>
          </a:ln>
        </p:spPr>
        <p:txBody>
          <a:bodyPr wrap="square" rtlCol="0">
            <a:spAutoFit/>
          </a:bodyPr>
          <a:lstStyle/>
          <a:p>
            <a:pPr algn="ctr"/>
            <a:r>
              <a:rPr lang="en-US" sz="1600" b="1" dirty="0" smtClean="0">
                <a:solidFill>
                  <a:schemeClr val="tx2"/>
                </a:solidFill>
              </a:rPr>
              <a:t>Desired use or condition</a:t>
            </a:r>
            <a:endParaRPr lang="en-US" sz="1600" b="1" dirty="0">
              <a:solidFill>
                <a:schemeClr val="tx2"/>
              </a:solidFill>
            </a:endParaRPr>
          </a:p>
        </p:txBody>
      </p:sp>
      <p:sp>
        <p:nvSpPr>
          <p:cNvPr id="28" name="Down Arrow 27"/>
          <p:cNvSpPr/>
          <p:nvPr/>
        </p:nvSpPr>
        <p:spPr>
          <a:xfrm>
            <a:off x="280051" y="479747"/>
            <a:ext cx="606883" cy="1873462"/>
          </a:xfrm>
          <a:prstGeom prst="downArrow">
            <a:avLst>
              <a:gd name="adj1" fmla="val 68028"/>
              <a:gd name="adj2" fmla="val 50000"/>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9" name="Bent Arrow 28"/>
          <p:cNvSpPr/>
          <p:nvPr/>
        </p:nvSpPr>
        <p:spPr>
          <a:xfrm rot="17609220">
            <a:off x="2857126" y="3522810"/>
            <a:ext cx="839467" cy="716347"/>
          </a:xfrm>
          <a:prstGeom prst="bentArrow">
            <a:avLst>
              <a:gd name="adj1" fmla="val 25000"/>
              <a:gd name="adj2" fmla="val 16507"/>
              <a:gd name="adj3" fmla="val 26699"/>
              <a:gd name="adj4" fmla="val 95993"/>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30" name="Bent Arrow 29"/>
          <p:cNvSpPr/>
          <p:nvPr/>
        </p:nvSpPr>
        <p:spPr>
          <a:xfrm rot="1972178">
            <a:off x="4317888" y="2547449"/>
            <a:ext cx="1470913" cy="716347"/>
          </a:xfrm>
          <a:prstGeom prst="bentArrow">
            <a:avLst>
              <a:gd name="adj1" fmla="val 25000"/>
              <a:gd name="adj2" fmla="val 16507"/>
              <a:gd name="adj3" fmla="val 26699"/>
              <a:gd name="adj4" fmla="val 95993"/>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31" name="TextBox 30"/>
          <p:cNvSpPr txBox="1"/>
          <p:nvPr/>
        </p:nvSpPr>
        <p:spPr>
          <a:xfrm>
            <a:off x="3526215" y="3445200"/>
            <a:ext cx="2110154" cy="646331"/>
          </a:xfrm>
          <a:prstGeom prst="rect">
            <a:avLst/>
          </a:prstGeom>
          <a:noFill/>
          <a:ln>
            <a:noFill/>
          </a:ln>
        </p:spPr>
        <p:txBody>
          <a:bodyPr wrap="square" rtlCol="0">
            <a:spAutoFit/>
          </a:bodyPr>
          <a:lstStyle/>
          <a:p>
            <a:pPr algn="ctr"/>
            <a:r>
              <a:rPr lang="en-US" b="1" dirty="0" smtClean="0">
                <a:solidFill>
                  <a:schemeClr val="tx2"/>
                </a:solidFill>
              </a:rPr>
              <a:t>MANAGING FOR RESILIENCE</a:t>
            </a:r>
            <a:endParaRPr lang="en-US" b="1" dirty="0">
              <a:solidFill>
                <a:schemeClr val="tx2"/>
              </a:solidFill>
            </a:endParaRPr>
          </a:p>
        </p:txBody>
      </p:sp>
      <p:sp>
        <p:nvSpPr>
          <p:cNvPr id="33" name="TextBox 32"/>
          <p:cNvSpPr txBox="1"/>
          <p:nvPr/>
        </p:nvSpPr>
        <p:spPr>
          <a:xfrm>
            <a:off x="967566" y="221754"/>
            <a:ext cx="3470011" cy="461665"/>
          </a:xfrm>
          <a:prstGeom prst="rect">
            <a:avLst/>
          </a:prstGeom>
          <a:noFill/>
        </p:spPr>
        <p:txBody>
          <a:bodyPr wrap="square" rtlCol="0">
            <a:spAutoFit/>
          </a:bodyPr>
          <a:lstStyle/>
          <a:p>
            <a:r>
              <a:rPr lang="en-US" sz="2400" dirty="0" smtClean="0"/>
              <a:t>ECOLOGICAL SUB-SYSTEM</a:t>
            </a:r>
            <a:endParaRPr lang="en-US" sz="2400" dirty="0"/>
          </a:p>
        </p:txBody>
      </p:sp>
      <p:sp>
        <p:nvSpPr>
          <p:cNvPr id="34" name="TextBox 33"/>
          <p:cNvSpPr txBox="1"/>
          <p:nvPr/>
        </p:nvSpPr>
        <p:spPr>
          <a:xfrm>
            <a:off x="4958703" y="221754"/>
            <a:ext cx="3470011" cy="461665"/>
          </a:xfrm>
          <a:prstGeom prst="rect">
            <a:avLst/>
          </a:prstGeom>
          <a:noFill/>
        </p:spPr>
        <p:txBody>
          <a:bodyPr wrap="square" rtlCol="0">
            <a:spAutoFit/>
          </a:bodyPr>
          <a:lstStyle/>
          <a:p>
            <a:pPr algn="ctr"/>
            <a:r>
              <a:rPr lang="en-US" sz="2400" dirty="0" smtClean="0"/>
              <a:t>SOCIAL SUB-SYSTEM</a:t>
            </a:r>
            <a:endParaRPr lang="en-US" sz="2400" dirty="0"/>
          </a:p>
        </p:txBody>
      </p:sp>
      <p:sp>
        <p:nvSpPr>
          <p:cNvPr id="35" name="TextBox 34"/>
          <p:cNvSpPr txBox="1"/>
          <p:nvPr/>
        </p:nvSpPr>
        <p:spPr>
          <a:xfrm rot="16200000">
            <a:off x="-15191" y="1079337"/>
            <a:ext cx="1201492" cy="369332"/>
          </a:xfrm>
          <a:prstGeom prst="rect">
            <a:avLst/>
          </a:prstGeom>
          <a:noFill/>
        </p:spPr>
        <p:txBody>
          <a:bodyPr wrap="square" rtlCol="0">
            <a:spAutoFit/>
          </a:bodyPr>
          <a:lstStyle/>
          <a:p>
            <a:r>
              <a:rPr lang="en-US" dirty="0" smtClean="0">
                <a:solidFill>
                  <a:schemeClr val="bg1"/>
                </a:solidFill>
              </a:rPr>
              <a:t>CONTEXT</a:t>
            </a:r>
            <a:endParaRPr lang="en-US" dirty="0">
              <a:solidFill>
                <a:schemeClr val="bg1"/>
              </a:solidFill>
            </a:endParaRPr>
          </a:p>
        </p:txBody>
      </p:sp>
      <p:sp>
        <p:nvSpPr>
          <p:cNvPr id="37" name="TextBox 36"/>
          <p:cNvSpPr txBox="1"/>
          <p:nvPr/>
        </p:nvSpPr>
        <p:spPr>
          <a:xfrm rot="16200000">
            <a:off x="-123281" y="5039890"/>
            <a:ext cx="1417672" cy="369332"/>
          </a:xfrm>
          <a:prstGeom prst="rect">
            <a:avLst/>
          </a:prstGeom>
          <a:noFill/>
        </p:spPr>
        <p:txBody>
          <a:bodyPr wrap="square" rtlCol="0">
            <a:spAutoFit/>
          </a:bodyPr>
          <a:lstStyle/>
          <a:p>
            <a:r>
              <a:rPr lang="en-US" dirty="0" smtClean="0">
                <a:solidFill>
                  <a:schemeClr val="bg1"/>
                </a:solidFill>
              </a:rPr>
              <a:t>VARIABILITY</a:t>
            </a:r>
            <a:endParaRPr lang="en-US" dirty="0">
              <a:solidFill>
                <a:schemeClr val="bg1"/>
              </a:solidFill>
            </a:endParaRPr>
          </a:p>
        </p:txBody>
      </p:sp>
    </p:spTree>
    <p:extLst>
      <p:ext uri="{BB962C8B-B14F-4D97-AF65-F5344CB8AC3E}">
        <p14:creationId xmlns:p14="http://schemas.microsoft.com/office/powerpoint/2010/main" val="97717455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2846908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5135512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3330190" y="254871"/>
            <a:ext cx="5704609" cy="1384995"/>
          </a:xfrm>
          <a:prstGeom prst="rect">
            <a:avLst/>
          </a:prstGeom>
          <a:solidFill>
            <a:schemeClr val="bg2"/>
          </a:solidFill>
          <a:ln>
            <a:solidFill>
              <a:srgbClr val="4F81BD"/>
            </a:solidFill>
          </a:ln>
        </p:spPr>
        <p:txBody>
          <a:bodyPr wrap="square" rtlCol="0">
            <a:spAutoFit/>
          </a:bodyPr>
          <a:lstStyle/>
          <a:p>
            <a:pPr algn="ctr"/>
            <a:r>
              <a:rPr lang="en-US" sz="2800" b="1" dirty="0" smtClean="0"/>
              <a:t>#1 issue overall:</a:t>
            </a:r>
          </a:p>
          <a:p>
            <a:pPr algn="ctr"/>
            <a:r>
              <a:rPr lang="en-US" sz="2800" dirty="0" smtClean="0"/>
              <a:t>Managing for variability (climate, drought, fire), adaptation &amp; recovery</a:t>
            </a:r>
            <a:endParaRPr lang="en-US" sz="2800" dirty="0"/>
          </a:p>
        </p:txBody>
      </p:sp>
    </p:spTree>
    <p:extLst>
      <p:ext uri="{BB962C8B-B14F-4D97-AF65-F5344CB8AC3E}">
        <p14:creationId xmlns:p14="http://schemas.microsoft.com/office/powerpoint/2010/main" val="353969090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1160</TotalTime>
  <Words>1098</Words>
  <Application>Microsoft Macintosh PowerPoint</Application>
  <PresentationFormat>On-screen Show (4:3)</PresentationFormat>
  <Paragraphs>63</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Adjacency</vt:lpstr>
      <vt:lpstr>Co-creating a social-ecological research agenda for rangelands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USU CNR ENVS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Brunson</dc:creator>
  <cp:lastModifiedBy>Mark Brunson</cp:lastModifiedBy>
  <cp:revision>47</cp:revision>
  <dcterms:created xsi:type="dcterms:W3CDTF">2015-07-30T19:54:08Z</dcterms:created>
  <dcterms:modified xsi:type="dcterms:W3CDTF">2015-08-12T03:43:34Z</dcterms:modified>
</cp:coreProperties>
</file>