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5" r:id="rId2"/>
    <p:sldMasterId id="2147483714" r:id="rId3"/>
  </p:sldMasterIdLst>
  <p:notesMasterIdLst>
    <p:notesMasterId r:id="rId24"/>
  </p:notesMasterIdLst>
  <p:sldIdLst>
    <p:sldId id="258" r:id="rId4"/>
    <p:sldId id="266" r:id="rId5"/>
    <p:sldId id="259" r:id="rId6"/>
    <p:sldId id="264" r:id="rId7"/>
    <p:sldId id="268" r:id="rId8"/>
    <p:sldId id="269" r:id="rId9"/>
    <p:sldId id="263" r:id="rId10"/>
    <p:sldId id="270" r:id="rId11"/>
    <p:sldId id="279" r:id="rId12"/>
    <p:sldId id="271" r:id="rId13"/>
    <p:sldId id="267" r:id="rId14"/>
    <p:sldId id="272" r:id="rId15"/>
    <p:sldId id="273" r:id="rId16"/>
    <p:sldId id="274" r:id="rId17"/>
    <p:sldId id="275" r:id="rId18"/>
    <p:sldId id="276" r:id="rId19"/>
    <p:sldId id="280" r:id="rId20"/>
    <p:sldId id="278" r:id="rId21"/>
    <p:sldId id="277" r:id="rId22"/>
    <p:sldId id="26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6015" autoAdjust="0"/>
  </p:normalViewPr>
  <p:slideViewPr>
    <p:cSldViewPr snapToGrid="0">
      <p:cViewPr varScale="1">
        <p:scale>
          <a:sx n="125" d="100"/>
          <a:sy n="125" d="100"/>
        </p:scale>
        <p:origin x="726" y="10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D7BDE7-AEB7-4491-BC5B-4627C2931090}" type="datetimeFigureOut">
              <a:rPr lang="en-US" smtClean="0"/>
              <a:t>8/12/2015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6EDADC-DFD1-4DAE-80B7-19B43BF78DFF}" type="slidenum">
              <a:rPr lang="en-US" smtClean="0"/>
              <a:t>‹#›</a:t>
            </a:fld>
            <a:endParaRPr lang="en-US"/>
          </a:p>
        </p:txBody>
      </p:sp>
    </p:spTree>
    <p:extLst>
      <p:ext uri="{BB962C8B-B14F-4D97-AF65-F5344CB8AC3E}">
        <p14:creationId xmlns:p14="http://schemas.microsoft.com/office/powerpoint/2010/main" val="171873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Thank you for having me on this panel, I will be discussing usable</a:t>
            </a:r>
            <a:r>
              <a:rPr lang="en-US" baseline="0" dirty="0" smtClean="0"/>
              <a:t> animal science for sustainable rangelands – but I also wanted to take a few minutes to discuss what sustainability means to the beef industry. </a:t>
            </a:r>
            <a:endParaRPr lang="en-US" dirty="0"/>
          </a:p>
        </p:txBody>
      </p:sp>
      <p:sp>
        <p:nvSpPr>
          <p:cNvPr id="4" name="Slide Number Placeholder 3"/>
          <p:cNvSpPr>
            <a:spLocks noGrp="1"/>
          </p:cNvSpPr>
          <p:nvPr>
            <p:ph type="sldNum" sz="quarter" idx="10"/>
          </p:nvPr>
        </p:nvSpPr>
        <p:spPr/>
        <p:txBody>
          <a:bodyPr/>
          <a:lstStyle/>
          <a:p>
            <a:fld id="{2E991287-0F95-4171-8588-A27D5BDF1DD0}" type="slidenum">
              <a:rPr lang="en-US" smtClean="0"/>
              <a:pPr/>
              <a:t>1</a:t>
            </a:fld>
            <a:endParaRPr lang="en-US" dirty="0"/>
          </a:p>
        </p:txBody>
      </p:sp>
    </p:spTree>
    <p:extLst>
      <p:ext uri="{BB962C8B-B14F-4D97-AF65-F5344CB8AC3E}">
        <p14:creationId xmlns:p14="http://schemas.microsoft.com/office/powerpoint/2010/main" val="846378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finally</a:t>
            </a:r>
            <a:r>
              <a:rPr lang="en-US" baseline="0" dirty="0" smtClean="0"/>
              <a:t> we conclude that </a:t>
            </a:r>
            <a:r>
              <a:rPr lang="en-US" baseline="0" dirty="0" err="1" smtClean="0"/>
              <a:t>usuable</a:t>
            </a:r>
            <a:r>
              <a:rPr lang="en-US" baseline="0" dirty="0" smtClean="0"/>
              <a:t> </a:t>
            </a:r>
            <a:r>
              <a:rPr lang="en-US" baseline="0" dirty="0" err="1" smtClean="0"/>
              <a:t>sicence</a:t>
            </a:r>
            <a:r>
              <a:rPr lang="en-US" baseline="0" dirty="0" smtClean="0"/>
              <a:t> addresses practical issues that land user have an interest in, it explores the complete </a:t>
            </a:r>
            <a:r>
              <a:rPr lang="en-US" baseline="0" dirty="0" err="1" smtClean="0"/>
              <a:t>interation</a:t>
            </a:r>
            <a:r>
              <a:rPr lang="en-US" baseline="0" dirty="0" smtClean="0"/>
              <a:t> and is communicated effectively and in a timely matter. </a:t>
            </a:r>
            <a:endParaRPr lang="en-US" dirty="0"/>
          </a:p>
        </p:txBody>
      </p:sp>
      <p:sp>
        <p:nvSpPr>
          <p:cNvPr id="4" name="Slide Number Placeholder 3"/>
          <p:cNvSpPr>
            <a:spLocks noGrp="1"/>
          </p:cNvSpPr>
          <p:nvPr>
            <p:ph type="sldNum" sz="quarter" idx="10"/>
          </p:nvPr>
        </p:nvSpPr>
        <p:spPr/>
        <p:txBody>
          <a:bodyPr/>
          <a:lstStyle/>
          <a:p>
            <a:fld id="{2E991287-0F95-4171-8588-A27D5BDF1DD0}" type="slidenum">
              <a:rPr lang="en-US" smtClean="0"/>
              <a:pPr/>
              <a:t>10</a:t>
            </a:fld>
            <a:endParaRPr lang="en-US" dirty="0"/>
          </a:p>
        </p:txBody>
      </p:sp>
    </p:spTree>
    <p:extLst>
      <p:ext uri="{BB962C8B-B14F-4D97-AF65-F5344CB8AC3E}">
        <p14:creationId xmlns:p14="http://schemas.microsoft.com/office/powerpoint/2010/main" val="3059168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 do we advance this notion of usable science.</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group was composed of individuals from the livestock industry, two universities, and a non-profit conservation organization. As described in detail by Lori </a:t>
            </a:r>
            <a:r>
              <a:rPr lang="en-US" sz="1200" kern="1200" dirty="0" err="1" smtClean="0">
                <a:solidFill>
                  <a:schemeClr val="tx1"/>
                </a:solidFill>
                <a:effectLst/>
                <a:latin typeface="+mn-lt"/>
                <a:ea typeface="+mn-ea"/>
                <a:cs typeface="+mn-cs"/>
              </a:rPr>
              <a:t>Hidinger</a:t>
            </a:r>
            <a:r>
              <a:rPr lang="en-US" sz="1200" kern="1200" dirty="0" smtClean="0">
                <a:solidFill>
                  <a:schemeClr val="tx1"/>
                </a:solidFill>
                <a:effectLst/>
                <a:latin typeface="+mn-lt"/>
                <a:ea typeface="+mn-ea"/>
                <a:cs typeface="+mn-cs"/>
              </a:rPr>
              <a:t> earlier in this issue, the animal team was part of a larger group of rangeland professionals that met in Ardmore, OK to develop a broad research agenda intended to address the need for usable science pertaining to rangelands. After hearing perspectives from constituent groups such as producers, NGO’s, and funding agencies we broke into focus groups.</a:t>
            </a:r>
            <a:endParaRPr lang="en-US" dirty="0"/>
          </a:p>
        </p:txBody>
      </p:sp>
      <p:sp>
        <p:nvSpPr>
          <p:cNvPr id="4" name="Slide Number Placeholder 3"/>
          <p:cNvSpPr>
            <a:spLocks noGrp="1"/>
          </p:cNvSpPr>
          <p:nvPr>
            <p:ph type="sldNum" sz="quarter" idx="10"/>
          </p:nvPr>
        </p:nvSpPr>
        <p:spPr/>
        <p:txBody>
          <a:bodyPr/>
          <a:lstStyle/>
          <a:p>
            <a:fld id="{2C6EDADC-DFD1-4DAE-80B7-19B43BF78DFF}" type="slidenum">
              <a:rPr lang="en-US" smtClean="0"/>
              <a:t>11</a:t>
            </a:fld>
            <a:endParaRPr lang="en-US"/>
          </a:p>
        </p:txBody>
      </p:sp>
    </p:spTree>
    <p:extLst>
      <p:ext uri="{BB962C8B-B14F-4D97-AF65-F5344CB8AC3E}">
        <p14:creationId xmlns:p14="http://schemas.microsoft.com/office/powerpoint/2010/main" val="3731844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larger group brainstorm there</a:t>
            </a:r>
            <a:r>
              <a:rPr lang="en-US" baseline="0" dirty="0" smtClean="0"/>
              <a:t> were three issues that our group targeted. </a:t>
            </a:r>
            <a:endParaRPr lang="en-US" dirty="0"/>
          </a:p>
        </p:txBody>
      </p:sp>
      <p:sp>
        <p:nvSpPr>
          <p:cNvPr id="4" name="Slide Number Placeholder 3"/>
          <p:cNvSpPr>
            <a:spLocks noGrp="1"/>
          </p:cNvSpPr>
          <p:nvPr>
            <p:ph type="sldNum" sz="quarter" idx="10"/>
          </p:nvPr>
        </p:nvSpPr>
        <p:spPr/>
        <p:txBody>
          <a:bodyPr/>
          <a:lstStyle/>
          <a:p>
            <a:fld id="{2E991287-0F95-4171-8588-A27D5BDF1DD0}" type="slidenum">
              <a:rPr lang="en-US" smtClean="0"/>
              <a:pPr/>
              <a:t>12</a:t>
            </a:fld>
            <a:endParaRPr lang="en-US" dirty="0"/>
          </a:p>
        </p:txBody>
      </p:sp>
    </p:spTree>
    <p:extLst>
      <p:ext uri="{BB962C8B-B14F-4D97-AF65-F5344CB8AC3E}">
        <p14:creationId xmlns:p14="http://schemas.microsoft.com/office/powerpoint/2010/main" val="2030151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mj-lt"/>
              <a:buNone/>
            </a:pPr>
            <a:r>
              <a:rPr lang="en-US" dirty="0" smtClean="0">
                <a:latin typeface="Gill Sans MT" panose="020B0502020104020203" pitchFamily="34" charset="0"/>
                <a:ea typeface="Calibri" panose="020F0502020204030204" pitchFamily="34" charset="0"/>
              </a:rPr>
              <a:t>Effective drought planning</a:t>
            </a:r>
            <a:r>
              <a:rPr lang="en-US" baseline="0" dirty="0" smtClean="0">
                <a:latin typeface="Gill Sans MT" panose="020B0502020104020203" pitchFamily="34" charset="0"/>
                <a:ea typeface="Calibri" panose="020F0502020204030204" pitchFamily="34" charset="0"/>
              </a:rPr>
              <a:t> does not only help protect land from overuse – but also protects the ranching business. To help make progress in this area we proposed additional research that included…. </a:t>
            </a:r>
            <a:endParaRPr lang="en-US" dirty="0" smtClean="0">
              <a:latin typeface="Gill Sans MT" panose="020B0502020104020203" pitchFamily="34" charset="0"/>
              <a:ea typeface="Calibri" panose="020F0502020204030204" pitchFamily="34" charset="0"/>
            </a:endParaRPr>
          </a:p>
          <a:p>
            <a:pPr marL="971550" lvl="1" indent="-514350">
              <a:buFont typeface="+mj-lt"/>
              <a:buAutoNum type="arabicPeriod"/>
            </a:pPr>
            <a:r>
              <a:rPr lang="en-US" dirty="0" smtClean="0">
                <a:latin typeface="Gill Sans MT" panose="020B0502020104020203" pitchFamily="34" charset="0"/>
                <a:ea typeface="Calibri" panose="020F0502020204030204" pitchFamily="34" charset="0"/>
              </a:rPr>
              <a:t>User friendly site specific tools make planning simpler</a:t>
            </a:r>
          </a:p>
          <a:p>
            <a:pPr marL="971550" lvl="1" indent="-514350">
              <a:buFont typeface="+mj-lt"/>
              <a:buAutoNum type="arabicPeriod"/>
            </a:pPr>
            <a:r>
              <a:rPr lang="en-US" dirty="0" smtClean="0">
                <a:latin typeface="Gill Sans MT" panose="020B0502020104020203" pitchFamily="34" charset="0"/>
                <a:ea typeface="Calibri" panose="020F0502020204030204" pitchFamily="34" charset="0"/>
              </a:rPr>
              <a:t>More accurate drought prediction scales </a:t>
            </a:r>
          </a:p>
          <a:p>
            <a:pPr marL="971550" lvl="1" indent="-514350">
              <a:buFont typeface="+mj-lt"/>
              <a:buAutoNum type="arabicPeriod"/>
            </a:pPr>
            <a:r>
              <a:rPr lang="en-US" dirty="0" smtClean="0">
                <a:latin typeface="Gill Sans MT" panose="020B0502020104020203" pitchFamily="34" charset="0"/>
                <a:ea typeface="Calibri" panose="020F0502020204030204" pitchFamily="34" charset="0"/>
              </a:rPr>
              <a:t>Case studies of successful stories that also demonstrate economic incentive </a:t>
            </a:r>
          </a:p>
          <a:p>
            <a:endParaRPr lang="en-US" dirty="0"/>
          </a:p>
        </p:txBody>
      </p:sp>
      <p:sp>
        <p:nvSpPr>
          <p:cNvPr id="4" name="Slide Number Placeholder 3"/>
          <p:cNvSpPr>
            <a:spLocks noGrp="1"/>
          </p:cNvSpPr>
          <p:nvPr>
            <p:ph type="sldNum" sz="quarter" idx="10"/>
          </p:nvPr>
        </p:nvSpPr>
        <p:spPr/>
        <p:txBody>
          <a:bodyPr/>
          <a:lstStyle/>
          <a:p>
            <a:fld id="{2E991287-0F95-4171-8588-A27D5BDF1DD0}" type="slidenum">
              <a:rPr lang="en-US" smtClean="0"/>
              <a:pPr/>
              <a:t>13</a:t>
            </a:fld>
            <a:endParaRPr lang="en-US" dirty="0"/>
          </a:p>
        </p:txBody>
      </p:sp>
    </p:spTree>
    <p:extLst>
      <p:ext uri="{BB962C8B-B14F-4D97-AF65-F5344CB8AC3E}">
        <p14:creationId xmlns:p14="http://schemas.microsoft.com/office/powerpoint/2010/main" val="2039005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group agreed that optimization should be the goal for rangeland management not maximization.  Its clear from these photos that a one size fits all approach to sustainable </a:t>
            </a:r>
            <a:r>
              <a:rPr lang="en-US" baseline="0" dirty="0" err="1" smtClean="0"/>
              <a:t>rangleands</a:t>
            </a:r>
            <a:r>
              <a:rPr lang="en-US" baseline="0" dirty="0" smtClean="0"/>
              <a:t> wont work – cattle breed and life stage heavily influence the resources that animal may need – however there is very little research in this area. </a:t>
            </a:r>
            <a:endParaRPr lang="en-US" dirty="0"/>
          </a:p>
        </p:txBody>
      </p:sp>
      <p:sp>
        <p:nvSpPr>
          <p:cNvPr id="4" name="Slide Number Placeholder 3"/>
          <p:cNvSpPr>
            <a:spLocks noGrp="1"/>
          </p:cNvSpPr>
          <p:nvPr>
            <p:ph type="sldNum" sz="quarter" idx="10"/>
          </p:nvPr>
        </p:nvSpPr>
        <p:spPr/>
        <p:txBody>
          <a:bodyPr/>
          <a:lstStyle/>
          <a:p>
            <a:fld id="{2E991287-0F95-4171-8588-A27D5BDF1DD0}" type="slidenum">
              <a:rPr lang="en-US" smtClean="0"/>
              <a:pPr/>
              <a:t>14</a:t>
            </a:fld>
            <a:endParaRPr lang="en-US" dirty="0"/>
          </a:p>
        </p:txBody>
      </p:sp>
    </p:spTree>
    <p:extLst>
      <p:ext uri="{BB962C8B-B14F-4D97-AF65-F5344CB8AC3E}">
        <p14:creationId xmlns:p14="http://schemas.microsoft.com/office/powerpoint/2010/main" val="3363305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research</a:t>
            </a:r>
            <a:r>
              <a:rPr lang="en-US" baseline="0" dirty="0" smtClean="0"/>
              <a:t> questions we developed to better address this issue are….</a:t>
            </a:r>
            <a:endParaRPr lang="en-US" dirty="0"/>
          </a:p>
        </p:txBody>
      </p:sp>
      <p:sp>
        <p:nvSpPr>
          <p:cNvPr id="4" name="Slide Number Placeholder 3"/>
          <p:cNvSpPr>
            <a:spLocks noGrp="1"/>
          </p:cNvSpPr>
          <p:nvPr>
            <p:ph type="sldNum" sz="quarter" idx="10"/>
          </p:nvPr>
        </p:nvSpPr>
        <p:spPr/>
        <p:txBody>
          <a:bodyPr/>
          <a:lstStyle/>
          <a:p>
            <a:fld id="{2C6EDADC-DFD1-4DAE-80B7-19B43BF78DFF}" type="slidenum">
              <a:rPr lang="en-US" smtClean="0"/>
              <a:t>15</a:t>
            </a:fld>
            <a:endParaRPr lang="en-US"/>
          </a:p>
        </p:txBody>
      </p:sp>
    </p:spTree>
    <p:extLst>
      <p:ext uri="{BB962C8B-B14F-4D97-AF65-F5344CB8AC3E}">
        <p14:creationId xmlns:p14="http://schemas.microsoft.com/office/powerpoint/2010/main" val="3622449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second issues really had two parts – the first was to better synthesize the work that did not yield significant result – perhaps some of these more </a:t>
            </a:r>
            <a:r>
              <a:rPr lang="en-US" baseline="0" dirty="0" err="1" smtClean="0"/>
              <a:t>intergrated</a:t>
            </a:r>
            <a:r>
              <a:rPr lang="en-US" baseline="0" dirty="0" smtClean="0"/>
              <a:t> research questions had already been discovered but were not published since they may have actually been working</a:t>
            </a:r>
            <a:endParaRPr lang="en-US" dirty="0"/>
          </a:p>
        </p:txBody>
      </p:sp>
      <p:sp>
        <p:nvSpPr>
          <p:cNvPr id="4" name="Slide Number Placeholder 3"/>
          <p:cNvSpPr>
            <a:spLocks noGrp="1"/>
          </p:cNvSpPr>
          <p:nvPr>
            <p:ph type="sldNum" sz="quarter" idx="10"/>
          </p:nvPr>
        </p:nvSpPr>
        <p:spPr/>
        <p:txBody>
          <a:bodyPr/>
          <a:lstStyle/>
          <a:p>
            <a:fld id="{2E991287-0F95-4171-8588-A27D5BDF1DD0}" type="slidenum">
              <a:rPr lang="en-US" smtClean="0"/>
              <a:pPr/>
              <a:t>16</a:t>
            </a:fld>
            <a:endParaRPr lang="en-US" dirty="0"/>
          </a:p>
        </p:txBody>
      </p:sp>
    </p:spTree>
    <p:extLst>
      <p:ext uri="{BB962C8B-B14F-4D97-AF65-F5344CB8AC3E}">
        <p14:creationId xmlns:p14="http://schemas.microsoft.com/office/powerpoint/2010/main" val="698373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finally, how can we better communicate this to the </a:t>
            </a:r>
            <a:r>
              <a:rPr lang="en-US" dirty="0" err="1" smtClean="0"/>
              <a:t>approirate</a:t>
            </a:r>
            <a:r>
              <a:rPr lang="en-US" dirty="0" smtClean="0"/>
              <a:t> audience in a way they can understand</a:t>
            </a:r>
            <a:r>
              <a:rPr lang="en-US" baseline="0" dirty="0" smtClean="0"/>
              <a:t> and so it provides them with value and tangible result. </a:t>
            </a:r>
            <a:endParaRPr lang="en-US" dirty="0"/>
          </a:p>
        </p:txBody>
      </p:sp>
      <p:sp>
        <p:nvSpPr>
          <p:cNvPr id="4" name="Slide Number Placeholder 3"/>
          <p:cNvSpPr>
            <a:spLocks noGrp="1"/>
          </p:cNvSpPr>
          <p:nvPr>
            <p:ph type="sldNum" sz="quarter" idx="10"/>
          </p:nvPr>
        </p:nvSpPr>
        <p:spPr/>
        <p:txBody>
          <a:bodyPr/>
          <a:lstStyle/>
          <a:p>
            <a:fld id="{2C6EDADC-DFD1-4DAE-80B7-19B43BF78DFF}" type="slidenum">
              <a:rPr lang="en-US" smtClean="0"/>
              <a:t>17</a:t>
            </a:fld>
            <a:endParaRPr lang="en-US"/>
          </a:p>
        </p:txBody>
      </p:sp>
    </p:spTree>
    <p:extLst>
      <p:ext uri="{BB962C8B-B14F-4D97-AF65-F5344CB8AC3E}">
        <p14:creationId xmlns:p14="http://schemas.microsoft.com/office/powerpoint/2010/main" val="1209481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of that is working to develop better partnerships</a:t>
            </a:r>
            <a:r>
              <a:rPr lang="en-US" baseline="0" dirty="0" smtClean="0"/>
              <a:t> with land users, academics, and </a:t>
            </a:r>
            <a:r>
              <a:rPr lang="en-US" baseline="0" dirty="0" err="1" smtClean="0"/>
              <a:t>comservation</a:t>
            </a:r>
            <a:r>
              <a:rPr lang="en-US" baseline="0" dirty="0" smtClean="0"/>
              <a:t> organizations to work toward a common goal. </a:t>
            </a:r>
            <a:endParaRPr lang="en-US" dirty="0"/>
          </a:p>
        </p:txBody>
      </p:sp>
      <p:sp>
        <p:nvSpPr>
          <p:cNvPr id="4" name="Slide Number Placeholder 3"/>
          <p:cNvSpPr>
            <a:spLocks noGrp="1"/>
          </p:cNvSpPr>
          <p:nvPr>
            <p:ph type="sldNum" sz="quarter" idx="10"/>
          </p:nvPr>
        </p:nvSpPr>
        <p:spPr/>
        <p:txBody>
          <a:bodyPr/>
          <a:lstStyle/>
          <a:p>
            <a:fld id="{2E991287-0F95-4171-8588-A27D5BDF1DD0}" type="slidenum">
              <a:rPr lang="en-US" smtClean="0"/>
              <a:pPr/>
              <a:t>18</a:t>
            </a:fld>
            <a:endParaRPr lang="en-US" dirty="0"/>
          </a:p>
        </p:txBody>
      </p:sp>
    </p:spTree>
    <p:extLst>
      <p:ext uri="{BB962C8B-B14F-4D97-AF65-F5344CB8AC3E}">
        <p14:creationId xmlns:p14="http://schemas.microsoft.com/office/powerpoint/2010/main" val="1001497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r>
              <a:rPr lang="en-US" dirty="0" smtClean="0"/>
              <a:t>Because</a:t>
            </a:r>
            <a:r>
              <a:rPr lang="en-US" baseline="0" dirty="0" smtClean="0"/>
              <a:t> in the end we have a tremendous challenge- perhaps the greatest of our time and we need to feed these people who will demand more protein than ever before…</a:t>
            </a:r>
            <a:endParaRPr lang="en-US" dirty="0" smtClean="0"/>
          </a:p>
        </p:txBody>
      </p:sp>
      <p:sp>
        <p:nvSpPr>
          <p:cNvPr id="20484" name="Slide Number Placeholder 3"/>
          <p:cNvSpPr>
            <a:spLocks noGrp="1"/>
          </p:cNvSpPr>
          <p:nvPr>
            <p:ph type="sldNum" sz="quarter" idx="5"/>
          </p:nvPr>
        </p:nvSpPr>
        <p:spPr>
          <a:noFill/>
        </p:spPr>
        <p:txBody>
          <a:bodyPr/>
          <a:lstStyle/>
          <a:p>
            <a:fld id="{568A82D7-E865-49D7-A3E6-AF76BC943ABB}" type="slidenum">
              <a:rPr lang="en-US" smtClean="0"/>
              <a:pPr/>
              <a:t>19</a:t>
            </a:fld>
            <a:endParaRPr lang="en-US" dirty="0" smtClean="0"/>
          </a:p>
        </p:txBody>
      </p:sp>
    </p:spTree>
    <p:extLst>
      <p:ext uri="{BB962C8B-B14F-4D97-AF65-F5344CB8AC3E}">
        <p14:creationId xmlns:p14="http://schemas.microsoft.com/office/powerpoint/2010/main" val="4181882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Sustainability is complex for beef</a:t>
            </a:r>
            <a:r>
              <a:rPr lang="en-US" baseline="0" dirty="0" smtClean="0"/>
              <a:t> – and while everyone has a different definition of sustainability the beef industry defines it as meeting the growing global demand for by balancing environmental responsibility, economic opportunity and  social diligence</a:t>
            </a:r>
            <a:endParaRPr lang="en-US" dirty="0"/>
          </a:p>
        </p:txBody>
      </p:sp>
      <p:sp>
        <p:nvSpPr>
          <p:cNvPr id="4" name="Slide Number Placeholder 3"/>
          <p:cNvSpPr>
            <a:spLocks noGrp="1"/>
          </p:cNvSpPr>
          <p:nvPr>
            <p:ph type="sldNum" sz="quarter" idx="10"/>
          </p:nvPr>
        </p:nvSpPr>
        <p:spPr/>
        <p:txBody>
          <a:bodyPr/>
          <a:lstStyle/>
          <a:p>
            <a:fld id="{2E991287-0F95-4171-8588-A27D5BDF1DD0}"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792315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still maintaining these precious rangelands. </a:t>
            </a:r>
            <a:endParaRPr lang="en-US" dirty="0"/>
          </a:p>
        </p:txBody>
      </p:sp>
      <p:sp>
        <p:nvSpPr>
          <p:cNvPr id="4" name="Slide Number Placeholder 3"/>
          <p:cNvSpPr>
            <a:spLocks noGrp="1"/>
          </p:cNvSpPr>
          <p:nvPr>
            <p:ph type="sldNum" sz="quarter" idx="10"/>
          </p:nvPr>
        </p:nvSpPr>
        <p:spPr/>
        <p:txBody>
          <a:bodyPr/>
          <a:lstStyle/>
          <a:p>
            <a:fld id="{2C6EDADC-DFD1-4DAE-80B7-19B43BF78DFF}" type="slidenum">
              <a:rPr lang="en-US" smtClean="0"/>
              <a:t>20</a:t>
            </a:fld>
            <a:endParaRPr lang="en-US"/>
          </a:p>
        </p:txBody>
      </p:sp>
    </p:spTree>
    <p:extLst>
      <p:ext uri="{BB962C8B-B14F-4D97-AF65-F5344CB8AC3E}">
        <p14:creationId xmlns:p14="http://schemas.microsoft.com/office/powerpoint/2010/main" val="657513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But to the rancher it is about leaving their ranch better</a:t>
            </a:r>
            <a:r>
              <a:rPr lang="en-US" sz="1200" kern="1200" baseline="0" dirty="0" smtClean="0">
                <a:solidFill>
                  <a:schemeClr val="tx1"/>
                </a:solidFill>
                <a:effectLst/>
                <a:latin typeface="+mn-lt"/>
                <a:ea typeface="+mn-ea"/>
                <a:cs typeface="+mn-cs"/>
              </a:rPr>
              <a:t> then when the found it. And this extends into our heritage and culture here in the US as well. </a:t>
            </a:r>
            <a:r>
              <a:rPr lang="en-US" sz="1200" kern="1200" dirty="0" smtClean="0">
                <a:solidFill>
                  <a:schemeClr val="tx1"/>
                </a:solidFill>
                <a:effectLst/>
                <a:latin typeface="+mn-lt"/>
                <a:ea typeface="+mn-ea"/>
                <a:cs typeface="+mn-cs"/>
              </a:rPr>
              <a:t>Rangeland animal agriculture has long been a part of the human experience. To these cowboys their animals and their land </a:t>
            </a:r>
            <a:r>
              <a:rPr lang="en-US" sz="1200" b="1" kern="1200" dirty="0" smtClean="0">
                <a:solidFill>
                  <a:schemeClr val="tx1"/>
                </a:solidFill>
                <a:effectLst/>
                <a:latin typeface="+mn-lt"/>
                <a:ea typeface="+mn-ea"/>
                <a:cs typeface="+mn-cs"/>
              </a:rPr>
              <a:t>are</a:t>
            </a:r>
            <a:r>
              <a:rPr lang="en-US" sz="1200" kern="1200" dirty="0" smtClean="0">
                <a:solidFill>
                  <a:schemeClr val="tx1"/>
                </a:solidFill>
                <a:effectLst/>
                <a:latin typeface="+mn-lt"/>
                <a:ea typeface="+mn-ea"/>
                <a:cs typeface="+mn-cs"/>
              </a:rPr>
              <a:t> their life. Today, the culture and heritage of the American west largely revolves around beef production</a:t>
            </a:r>
            <a:endParaRPr lang="en-US" dirty="0"/>
          </a:p>
        </p:txBody>
      </p:sp>
      <p:sp>
        <p:nvSpPr>
          <p:cNvPr id="4" name="Slide Number Placeholder 3"/>
          <p:cNvSpPr>
            <a:spLocks noGrp="1"/>
          </p:cNvSpPr>
          <p:nvPr>
            <p:ph type="sldNum" sz="quarter" idx="10"/>
          </p:nvPr>
        </p:nvSpPr>
        <p:spPr/>
        <p:txBody>
          <a:bodyPr/>
          <a:lstStyle/>
          <a:p>
            <a:fld id="{B6A81013-59B0-40FF-AE4A-E68CF675B559}"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868254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is no question tha</a:t>
            </a:r>
            <a:r>
              <a:rPr lang="en-US" sz="1200" kern="1200" baseline="0" dirty="0" smtClean="0">
                <a:solidFill>
                  <a:schemeClr val="tx1"/>
                </a:solidFill>
                <a:effectLst/>
                <a:latin typeface="+mn-lt"/>
                <a:ea typeface="+mn-ea"/>
                <a:cs typeface="+mn-cs"/>
              </a:rPr>
              <a:t>t the </a:t>
            </a:r>
            <a:r>
              <a:rPr lang="en-US" sz="1200" kern="1200" dirty="0" smtClean="0">
                <a:solidFill>
                  <a:schemeClr val="tx1"/>
                </a:solidFill>
                <a:effectLst/>
                <a:latin typeface="+mn-lt"/>
                <a:ea typeface="+mn-ea"/>
                <a:cs typeface="+mn-cs"/>
              </a:rPr>
              <a:t>management of this</a:t>
            </a:r>
            <a:r>
              <a:rPr lang="en-US" sz="1200" kern="1200" baseline="0" dirty="0" smtClean="0">
                <a:solidFill>
                  <a:schemeClr val="tx1"/>
                </a:solidFill>
                <a:effectLst/>
                <a:latin typeface="+mn-lt"/>
                <a:ea typeface="+mn-ea"/>
                <a:cs typeface="+mn-cs"/>
              </a:rPr>
              <a:t> rangeland </a:t>
            </a:r>
            <a:r>
              <a:rPr lang="en-US" sz="1200" kern="1200" dirty="0" smtClean="0">
                <a:solidFill>
                  <a:schemeClr val="tx1"/>
                </a:solidFill>
                <a:effectLst/>
                <a:latin typeface="+mn-lt"/>
                <a:ea typeface="+mn-ea"/>
                <a:cs typeface="+mn-cs"/>
              </a:rPr>
              <a:t>is an important part of beef sustainability –</a:t>
            </a:r>
            <a:r>
              <a:rPr lang="en-US" sz="1200" kern="1200" baseline="0" dirty="0" smtClean="0">
                <a:solidFill>
                  <a:schemeClr val="tx1"/>
                </a:solidFill>
                <a:effectLst/>
                <a:latin typeface="+mn-lt"/>
                <a:ea typeface="+mn-ea"/>
                <a:cs typeface="+mn-cs"/>
              </a:rPr>
              <a:t> ½ of the land mass ion the globe and in the n  the US it represent 26% of our land mass. – this 587 million acres is largely unsuitable for growing crops and cattle utilize this to and convert into protein. </a:t>
            </a:r>
            <a:endParaRPr lang="en-US" dirty="0"/>
          </a:p>
        </p:txBody>
      </p:sp>
      <p:sp>
        <p:nvSpPr>
          <p:cNvPr id="4" name="Slide Number Placeholder 3"/>
          <p:cNvSpPr>
            <a:spLocks noGrp="1"/>
          </p:cNvSpPr>
          <p:nvPr>
            <p:ph type="sldNum" sz="quarter" idx="10"/>
          </p:nvPr>
        </p:nvSpPr>
        <p:spPr/>
        <p:txBody>
          <a:bodyPr/>
          <a:lstStyle/>
          <a:p>
            <a:fld id="{2C6EDADC-DFD1-4DAE-80B7-19B43BF78DFF}" type="slidenum">
              <a:rPr lang="en-US" smtClean="0"/>
              <a:t>4</a:t>
            </a:fld>
            <a:endParaRPr lang="en-US"/>
          </a:p>
        </p:txBody>
      </p:sp>
    </p:spTree>
    <p:extLst>
      <p:ext uri="{BB962C8B-B14F-4D97-AF65-F5344CB8AC3E}">
        <p14:creationId xmlns:p14="http://schemas.microsoft.com/office/powerpoint/2010/main" val="911820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Grazing</a:t>
            </a:r>
            <a:r>
              <a:rPr lang="en-US" baseline="0" dirty="0" smtClean="0"/>
              <a:t> cattle on public and private lands play an important role of protecting landscapes  by keeping this land safe from degradation and crop production, and it is largely threatened by the growing population. </a:t>
            </a:r>
            <a:endParaRPr lang="en-US" dirty="0"/>
          </a:p>
        </p:txBody>
      </p:sp>
      <p:sp>
        <p:nvSpPr>
          <p:cNvPr id="4" name="Slide Number Placeholder 3"/>
          <p:cNvSpPr>
            <a:spLocks noGrp="1"/>
          </p:cNvSpPr>
          <p:nvPr>
            <p:ph type="sldNum" sz="quarter" idx="10"/>
          </p:nvPr>
        </p:nvSpPr>
        <p:spPr/>
        <p:txBody>
          <a:bodyPr/>
          <a:lstStyle/>
          <a:p>
            <a:fld id="{2E991287-0F95-4171-8588-A27D5BDF1DD0}" type="slidenum">
              <a:rPr lang="en-US" smtClean="0"/>
              <a:pPr/>
              <a:t>5</a:t>
            </a:fld>
            <a:endParaRPr lang="en-US" dirty="0"/>
          </a:p>
        </p:txBody>
      </p:sp>
    </p:spTree>
    <p:extLst>
      <p:ext uri="{BB962C8B-B14F-4D97-AF65-F5344CB8AC3E}">
        <p14:creationId xmlns:p14="http://schemas.microsoft.com/office/powerpoint/2010/main" val="4147622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Increasingly</a:t>
            </a:r>
            <a:r>
              <a:rPr lang="en-US" baseline="0" dirty="0" smtClean="0"/>
              <a:t> the political environment regarding beef production and its overall environmental impact is becoming more hostile. </a:t>
            </a:r>
            <a:endParaRPr lang="en-US" dirty="0"/>
          </a:p>
        </p:txBody>
      </p:sp>
      <p:sp>
        <p:nvSpPr>
          <p:cNvPr id="4" name="Slide Number Placeholder 3"/>
          <p:cNvSpPr>
            <a:spLocks noGrp="1"/>
          </p:cNvSpPr>
          <p:nvPr>
            <p:ph type="sldNum" sz="quarter" idx="10"/>
          </p:nvPr>
        </p:nvSpPr>
        <p:spPr/>
        <p:txBody>
          <a:bodyPr/>
          <a:lstStyle/>
          <a:p>
            <a:fld id="{2C6EDADC-DFD1-4DAE-80B7-19B43BF78DFF}" type="slidenum">
              <a:rPr lang="en-US" smtClean="0"/>
              <a:t>6</a:t>
            </a:fld>
            <a:endParaRPr lang="en-US"/>
          </a:p>
        </p:txBody>
      </p:sp>
    </p:spTree>
    <p:extLst>
      <p:ext uri="{BB962C8B-B14F-4D97-AF65-F5344CB8AC3E}">
        <p14:creationId xmlns:p14="http://schemas.microsoft.com/office/powerpoint/2010/main" val="1952643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Given the culture of the cowboy, the food the beef industry provides, that</a:t>
            </a:r>
            <a:r>
              <a:rPr lang="en-US" sz="1200" kern="1200" baseline="0" dirty="0" smtClean="0">
                <a:solidFill>
                  <a:schemeClr val="tx1"/>
                </a:solidFill>
                <a:effectLst/>
                <a:latin typeface="+mn-lt"/>
                <a:ea typeface="+mn-ea"/>
                <a:cs typeface="+mn-cs"/>
              </a:rPr>
              <a:t> land they operate on and t</a:t>
            </a:r>
            <a:r>
              <a:rPr lang="en-US" sz="1200" kern="1200" dirty="0" smtClean="0">
                <a:solidFill>
                  <a:schemeClr val="tx1"/>
                </a:solidFill>
                <a:effectLst/>
                <a:latin typeface="+mn-lt"/>
                <a:ea typeface="+mn-ea"/>
                <a:cs typeface="+mn-cs"/>
              </a:rPr>
              <a:t>he fact that there is such a dichotomy of perception, opinion, and information on this subject simply reinforces the need for objective “usable science” to inform rangeland animal production and management.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Define</a:t>
            </a:r>
            <a:r>
              <a:rPr lang="en-US" sz="1200" kern="1200" baseline="0" dirty="0" smtClean="0">
                <a:solidFill>
                  <a:schemeClr val="tx1"/>
                </a:solidFill>
                <a:effectLst/>
                <a:latin typeface="+mn-lt"/>
                <a:ea typeface="+mn-ea"/>
                <a:cs typeface="+mn-cs"/>
              </a:rPr>
              <a:t> rangeland: (international rangeland congress and the international grassland congress) “rangelands are grazed or have the potential to be grazed”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6A81013-59B0-40FF-AE4A-E68CF675B559}"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398513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a:t>
            </a:r>
            <a:r>
              <a:rPr lang="en-US" sz="1200" kern="1200" baseline="0" dirty="0" smtClean="0">
                <a:solidFill>
                  <a:schemeClr val="tx1"/>
                </a:solidFill>
                <a:effectLst/>
                <a:latin typeface="+mn-lt"/>
                <a:ea typeface="+mn-ea"/>
                <a:cs typeface="+mn-cs"/>
              </a:rPr>
              <a:t> much like the presenters before me we came together to discuss ways in which we could make science more </a:t>
            </a:r>
            <a:r>
              <a:rPr lang="en-US" sz="1200" kern="1200" baseline="0" dirty="0" err="1" smtClean="0">
                <a:solidFill>
                  <a:schemeClr val="tx1"/>
                </a:solidFill>
                <a:effectLst/>
                <a:latin typeface="+mn-lt"/>
                <a:ea typeface="+mn-ea"/>
                <a:cs typeface="+mn-cs"/>
              </a:rPr>
              <a:t>usuable</a:t>
            </a:r>
            <a:r>
              <a:rPr lang="en-US" sz="1200" kern="1200" baseline="0" dirty="0" smtClean="0">
                <a:solidFill>
                  <a:schemeClr val="tx1"/>
                </a:solidFill>
                <a:effectLst/>
                <a:latin typeface="+mn-lt"/>
                <a:ea typeface="+mn-ea"/>
                <a:cs typeface="+mn-cs"/>
              </a:rPr>
              <a:t> – which of course begs the question - what is usable? I think it is often easier from and animal science </a:t>
            </a:r>
            <a:r>
              <a:rPr lang="en-US" sz="1200" kern="1200" baseline="0" dirty="0" err="1" smtClean="0">
                <a:solidFill>
                  <a:schemeClr val="tx1"/>
                </a:solidFill>
                <a:effectLst/>
                <a:latin typeface="+mn-lt"/>
                <a:ea typeface="+mn-ea"/>
                <a:cs typeface="+mn-cs"/>
              </a:rPr>
              <a:t>prespective</a:t>
            </a:r>
            <a:r>
              <a:rPr lang="en-US" sz="1200" kern="1200" baseline="0" dirty="0" smtClean="0">
                <a:solidFill>
                  <a:schemeClr val="tx1"/>
                </a:solidFill>
                <a:effectLst/>
                <a:latin typeface="+mn-lt"/>
                <a:ea typeface="+mn-ea"/>
                <a:cs typeface="+mn-cs"/>
              </a:rPr>
              <a:t> to talk about what is NOT useful – things like grazing studies that are a simple on-off switch rather than looking at </a:t>
            </a:r>
            <a:r>
              <a:rPr lang="en-US" sz="1200" kern="1200" baseline="0" dirty="0" err="1" smtClean="0">
                <a:solidFill>
                  <a:schemeClr val="tx1"/>
                </a:solidFill>
                <a:effectLst/>
                <a:latin typeface="+mn-lt"/>
                <a:ea typeface="+mn-ea"/>
                <a:cs typeface="+mn-cs"/>
              </a:rPr>
              <a:t>altertive</a:t>
            </a:r>
            <a:r>
              <a:rPr lang="en-US" sz="1200" kern="1200" baseline="0" dirty="0" smtClean="0">
                <a:solidFill>
                  <a:schemeClr val="tx1"/>
                </a:solidFill>
                <a:effectLst/>
                <a:latin typeface="+mn-lt"/>
                <a:ea typeface="+mn-ea"/>
                <a:cs typeface="+mn-cs"/>
              </a:rPr>
              <a:t> approaches and </a:t>
            </a:r>
            <a:r>
              <a:rPr lang="en-US" sz="1200" kern="1200" baseline="0" dirty="0" err="1" smtClean="0">
                <a:solidFill>
                  <a:schemeClr val="tx1"/>
                </a:solidFill>
                <a:effectLst/>
                <a:latin typeface="+mn-lt"/>
                <a:ea typeface="+mn-ea"/>
                <a:cs typeface="+mn-cs"/>
              </a:rPr>
              <a:t>ofcourse</a:t>
            </a:r>
            <a:r>
              <a:rPr lang="en-US" sz="1200" kern="1200" baseline="0" dirty="0" smtClean="0">
                <a:solidFill>
                  <a:schemeClr val="tx1"/>
                </a:solidFill>
                <a:effectLst/>
                <a:latin typeface="+mn-lt"/>
                <a:ea typeface="+mn-ea"/>
                <a:cs typeface="+mn-cs"/>
              </a:rPr>
              <a:t> the 400 page doc that no producer will sit down to read.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E991287-0F95-4171-8588-A27D5BDF1DD0}" type="slidenum">
              <a:rPr lang="en-US" smtClean="0"/>
              <a:pPr/>
              <a:t>8</a:t>
            </a:fld>
            <a:endParaRPr lang="en-US" dirty="0"/>
          </a:p>
        </p:txBody>
      </p:sp>
    </p:spTree>
    <p:extLst>
      <p:ext uri="{BB962C8B-B14F-4D97-AF65-F5344CB8AC3E}">
        <p14:creationId xmlns:p14="http://schemas.microsoft.com/office/powerpoint/2010/main" val="3078968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next logical question is who will use the information? </a:t>
            </a:r>
            <a:endParaRPr lang="en-US" dirty="0"/>
          </a:p>
        </p:txBody>
      </p:sp>
      <p:sp>
        <p:nvSpPr>
          <p:cNvPr id="4" name="Slide Number Placeholder 3"/>
          <p:cNvSpPr>
            <a:spLocks noGrp="1"/>
          </p:cNvSpPr>
          <p:nvPr>
            <p:ph type="sldNum" sz="quarter" idx="10"/>
          </p:nvPr>
        </p:nvSpPr>
        <p:spPr/>
        <p:txBody>
          <a:bodyPr/>
          <a:lstStyle/>
          <a:p>
            <a:fld id="{2E991287-0F95-4171-8588-A27D5BDF1DD0}" type="slidenum">
              <a:rPr lang="en-US" smtClean="0"/>
              <a:pPr/>
              <a:t>9</a:t>
            </a:fld>
            <a:endParaRPr lang="en-US" dirty="0"/>
          </a:p>
        </p:txBody>
      </p:sp>
    </p:spTree>
    <p:extLst>
      <p:ext uri="{BB962C8B-B14F-4D97-AF65-F5344CB8AC3E}">
        <p14:creationId xmlns:p14="http://schemas.microsoft.com/office/powerpoint/2010/main" val="2467656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0" y="0"/>
            <a:ext cx="9144000" cy="6858000"/>
          </a:xfrm>
          <a:prstGeom prst="rect">
            <a:avLst/>
          </a:prstGeom>
        </p:spPr>
      </p:pic>
      <p:pic>
        <p:nvPicPr>
          <p:cNvPr id="614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89843" y="1172762"/>
            <a:ext cx="6564313"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userDrawn="1"/>
        </p:nvSpPr>
        <p:spPr>
          <a:xfrm>
            <a:off x="1404529" y="5029200"/>
            <a:ext cx="6477000" cy="1384995"/>
          </a:xfrm>
          <a:prstGeom prst="rect">
            <a:avLst/>
          </a:prstGeom>
          <a:noFill/>
        </p:spPr>
        <p:txBody>
          <a:bodyPr wrap="square" rtlCol="0">
            <a:spAutoFit/>
          </a:bodyPr>
          <a:lstStyle/>
          <a:p>
            <a:pPr algn="ctr"/>
            <a:r>
              <a:rPr lang="en-US" sz="2800" b="1" dirty="0">
                <a:solidFill>
                  <a:prstClr val="white"/>
                </a:solidFill>
              </a:rPr>
              <a:t>Kim Stackhouse-Lawson, Ph.D</a:t>
            </a:r>
            <a:r>
              <a:rPr lang="en-US" sz="2800" b="1" dirty="0" smtClean="0">
                <a:solidFill>
                  <a:prstClr val="white"/>
                </a:solidFill>
              </a:rPr>
              <a:t>.</a:t>
            </a:r>
          </a:p>
          <a:p>
            <a:pPr algn="ctr"/>
            <a:r>
              <a:rPr lang="en-US" sz="2800" b="1" dirty="0" err="1" smtClean="0">
                <a:solidFill>
                  <a:prstClr val="white"/>
                </a:solidFill>
              </a:rPr>
              <a:t>Meiman</a:t>
            </a:r>
            <a:r>
              <a:rPr lang="en-US" sz="2800" b="1" dirty="0" smtClean="0">
                <a:solidFill>
                  <a:prstClr val="white"/>
                </a:solidFill>
              </a:rPr>
              <a:t>,</a:t>
            </a:r>
            <a:r>
              <a:rPr lang="en-US" sz="2800" b="1" baseline="0" dirty="0" smtClean="0">
                <a:solidFill>
                  <a:prstClr val="white"/>
                </a:solidFill>
              </a:rPr>
              <a:t> </a:t>
            </a:r>
            <a:r>
              <a:rPr lang="en-US" sz="2800" b="1" baseline="0" dirty="0" err="1" smtClean="0">
                <a:solidFill>
                  <a:prstClr val="white"/>
                </a:solidFill>
              </a:rPr>
              <a:t>Tolleson</a:t>
            </a:r>
            <a:r>
              <a:rPr lang="en-US" sz="2800" b="1" baseline="0" dirty="0" smtClean="0">
                <a:solidFill>
                  <a:prstClr val="white"/>
                </a:solidFill>
              </a:rPr>
              <a:t>, Dowling, Echols, &amp; Price</a:t>
            </a:r>
            <a:endParaRPr lang="en-US" sz="2800" b="1" dirty="0">
              <a:solidFill>
                <a:prstClr val="white"/>
              </a:solidFill>
            </a:endParaRP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46342" y="4953000"/>
            <a:ext cx="1402084" cy="1783163"/>
          </a:xfrm>
          <a:prstGeom prst="rect">
            <a:avLst/>
          </a:prstGeom>
        </p:spPr>
      </p:pic>
    </p:spTree>
    <p:extLst>
      <p:ext uri="{BB962C8B-B14F-4D97-AF65-F5344CB8AC3E}">
        <p14:creationId xmlns:p14="http://schemas.microsoft.com/office/powerpoint/2010/main" val="293284879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883355" y="4585758"/>
            <a:ext cx="7772400" cy="1470025"/>
          </a:xfrm>
        </p:spPr>
        <p:txBody>
          <a:bodyPr>
            <a:normAutofit/>
          </a:bodyPr>
          <a:lstStyle>
            <a:lvl1pPr algn="r">
              <a:defRPr sz="6000"/>
            </a:lvl1pPr>
          </a:lstStyle>
          <a:p>
            <a:r>
              <a:rPr lang="en-US" dirty="0" smtClean="0"/>
              <a:t>Introduction</a:t>
            </a:r>
            <a:endParaRPr lang="en-US" dirty="0"/>
          </a:p>
        </p:txBody>
      </p:sp>
    </p:spTree>
    <p:extLst>
      <p:ext uri="{BB962C8B-B14F-4D97-AF65-F5344CB8AC3E}">
        <p14:creationId xmlns:p14="http://schemas.microsoft.com/office/powerpoint/2010/main" val="414562953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0" y="6184900"/>
            <a:ext cx="9144000" cy="673100"/>
          </a:xfrm>
          <a:prstGeom prst="rect">
            <a:avLst/>
          </a:prstGeom>
        </p:spPr>
      </p:pic>
      <p:pic>
        <p:nvPicPr>
          <p:cNvPr id="13" name="Picture 12"/>
          <p:cNvPicPr>
            <a:picLocks noChangeAspect="1"/>
          </p:cNvPicPr>
          <p:nvPr userDrawn="1"/>
        </p:nvPicPr>
        <p:blipFill>
          <a:blip r:embed="rId3"/>
          <a:stretch>
            <a:fillRect/>
          </a:stretch>
        </p:blipFill>
        <p:spPr>
          <a:xfrm>
            <a:off x="0" y="0"/>
            <a:ext cx="9144000" cy="292100"/>
          </a:xfrm>
          <a:prstGeom prst="rect">
            <a:avLst/>
          </a:prstGeom>
        </p:spPr>
      </p:pic>
    </p:spTree>
    <p:extLst>
      <p:ext uri="{BB962C8B-B14F-4D97-AF65-F5344CB8AC3E}">
        <p14:creationId xmlns:p14="http://schemas.microsoft.com/office/powerpoint/2010/main" val="198425209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883355" y="5056127"/>
            <a:ext cx="7772400" cy="1470025"/>
          </a:xfrm>
        </p:spPr>
        <p:txBody>
          <a:bodyPr>
            <a:normAutofit/>
          </a:bodyPr>
          <a:lstStyle>
            <a:lvl1pPr algn="r">
              <a:defRPr sz="6000"/>
            </a:lvl1pPr>
          </a:lstStyle>
          <a:p>
            <a:r>
              <a:rPr lang="en-US" dirty="0" smtClean="0"/>
              <a:t>Approach</a:t>
            </a:r>
            <a:endParaRPr lang="en-US" dirty="0"/>
          </a:p>
        </p:txBody>
      </p:sp>
    </p:spTree>
    <p:extLst>
      <p:ext uri="{BB962C8B-B14F-4D97-AF65-F5344CB8AC3E}">
        <p14:creationId xmlns:p14="http://schemas.microsoft.com/office/powerpoint/2010/main" val="138352316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0" y="6019800"/>
            <a:ext cx="9144000" cy="838200"/>
          </a:xfrm>
          <a:prstGeom prst="rect">
            <a:avLst/>
          </a:prstGeom>
        </p:spPr>
      </p:pic>
    </p:spTree>
    <p:extLst>
      <p:ext uri="{BB962C8B-B14F-4D97-AF65-F5344CB8AC3E}">
        <p14:creationId xmlns:p14="http://schemas.microsoft.com/office/powerpoint/2010/main" val="181503648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0" y="25340"/>
            <a:ext cx="9144000" cy="584200"/>
          </a:xfrm>
          <a:prstGeom prst="rect">
            <a:avLst/>
          </a:prstGeom>
        </p:spPr>
      </p:pic>
      <p:sp>
        <p:nvSpPr>
          <p:cNvPr id="7" name="Title Placeholder 1"/>
          <p:cNvSpPr txBox="1">
            <a:spLocks/>
          </p:cNvSpPr>
          <p:nvPr userDrawn="1"/>
        </p:nvSpPr>
        <p:spPr>
          <a:xfrm>
            <a:off x="269051" y="25340"/>
            <a:ext cx="8229600" cy="42621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solidFill>
                <a:latin typeface="JaneAusten"/>
                <a:ea typeface="+mj-ea"/>
                <a:cs typeface="JaneAusten"/>
              </a:defRPr>
            </a:lvl1pPr>
          </a:lstStyle>
          <a:p>
            <a:endParaRPr lang="en-US" sz="1800" dirty="0">
              <a:solidFill>
                <a:srgbClr val="FFFFFF"/>
              </a:solidFill>
            </a:endParaRPr>
          </a:p>
        </p:txBody>
      </p:sp>
    </p:spTree>
    <p:extLst>
      <p:ext uri="{BB962C8B-B14F-4D97-AF65-F5344CB8AC3E}">
        <p14:creationId xmlns:p14="http://schemas.microsoft.com/office/powerpoint/2010/main" val="95491906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A7365F-A080-4563-B8BA-EB25FEAC86D2}" type="datetimeFigureOut">
              <a:rPr lang="en-US">
                <a:solidFill>
                  <a:prstClr val="black"/>
                </a:solidFill>
              </a:rPr>
              <a:pPr/>
              <a:t>8/12/2015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5A165E-CBBC-4099-AD9E-78FA707CEB7C}"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8819245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A7365F-A080-4563-B8BA-EB25FEAC86D2}" type="datetimeFigureOut">
              <a:rPr lang="en-US">
                <a:solidFill>
                  <a:prstClr val="black"/>
                </a:solidFill>
              </a:rPr>
              <a:pPr/>
              <a:t>8/12/2015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5A165E-CBBC-4099-AD9E-78FA707CEB7C}"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9839537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0" y="0"/>
            <a:ext cx="9144000" cy="6858000"/>
          </a:xfrm>
          <a:prstGeom prst="rect">
            <a:avLst/>
          </a:prstGeom>
        </p:spPr>
      </p:pic>
      <p:pic>
        <p:nvPicPr>
          <p:cNvPr id="614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89843" y="1172762"/>
            <a:ext cx="6564313"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userDrawn="1"/>
        </p:nvSpPr>
        <p:spPr>
          <a:xfrm>
            <a:off x="1404529" y="5029200"/>
            <a:ext cx="6477000" cy="523220"/>
          </a:xfrm>
          <a:prstGeom prst="rect">
            <a:avLst/>
          </a:prstGeom>
          <a:noFill/>
        </p:spPr>
        <p:txBody>
          <a:bodyPr wrap="square" rtlCol="0">
            <a:spAutoFit/>
          </a:bodyPr>
          <a:lstStyle/>
          <a:p>
            <a:pPr algn="ctr"/>
            <a:r>
              <a:rPr lang="en-US" sz="2800" b="1" dirty="0">
                <a:solidFill>
                  <a:prstClr val="white"/>
                </a:solidFill>
              </a:rPr>
              <a:t>Kim Stackhouse-Lawson, Ph.D.</a:t>
            </a: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46342" y="4953000"/>
            <a:ext cx="1402084" cy="1783163"/>
          </a:xfrm>
          <a:prstGeom prst="rect">
            <a:avLst/>
          </a:prstGeom>
        </p:spPr>
      </p:pic>
    </p:spTree>
    <p:extLst>
      <p:ext uri="{BB962C8B-B14F-4D97-AF65-F5344CB8AC3E}">
        <p14:creationId xmlns:p14="http://schemas.microsoft.com/office/powerpoint/2010/main" val="412915112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883355" y="4585758"/>
            <a:ext cx="7772400" cy="1470025"/>
          </a:xfrm>
        </p:spPr>
        <p:txBody>
          <a:bodyPr>
            <a:normAutofit/>
          </a:bodyPr>
          <a:lstStyle>
            <a:lvl1pPr algn="r">
              <a:defRPr sz="6000"/>
            </a:lvl1pPr>
          </a:lstStyle>
          <a:p>
            <a:r>
              <a:rPr lang="en-US" dirty="0" smtClean="0"/>
              <a:t>Introduction</a:t>
            </a:r>
            <a:endParaRPr lang="en-US" dirty="0"/>
          </a:p>
        </p:txBody>
      </p:sp>
    </p:spTree>
    <p:extLst>
      <p:ext uri="{BB962C8B-B14F-4D97-AF65-F5344CB8AC3E}">
        <p14:creationId xmlns:p14="http://schemas.microsoft.com/office/powerpoint/2010/main" val="283511902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0" y="6184900"/>
            <a:ext cx="9144000" cy="673100"/>
          </a:xfrm>
          <a:prstGeom prst="rect">
            <a:avLst/>
          </a:prstGeom>
        </p:spPr>
      </p:pic>
      <p:pic>
        <p:nvPicPr>
          <p:cNvPr id="13" name="Picture 12"/>
          <p:cNvPicPr>
            <a:picLocks noChangeAspect="1"/>
          </p:cNvPicPr>
          <p:nvPr userDrawn="1"/>
        </p:nvPicPr>
        <p:blipFill>
          <a:blip r:embed="rId3"/>
          <a:stretch>
            <a:fillRect/>
          </a:stretch>
        </p:blipFill>
        <p:spPr>
          <a:xfrm>
            <a:off x="0" y="0"/>
            <a:ext cx="9144000" cy="292100"/>
          </a:xfrm>
          <a:prstGeom prst="rect">
            <a:avLst/>
          </a:prstGeom>
        </p:spPr>
      </p:pic>
    </p:spTree>
    <p:extLst>
      <p:ext uri="{BB962C8B-B14F-4D97-AF65-F5344CB8AC3E}">
        <p14:creationId xmlns:p14="http://schemas.microsoft.com/office/powerpoint/2010/main" val="405158746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883355" y="4585758"/>
            <a:ext cx="7772400" cy="1470025"/>
          </a:xfrm>
        </p:spPr>
        <p:txBody>
          <a:bodyPr>
            <a:normAutofit/>
          </a:bodyPr>
          <a:lstStyle>
            <a:lvl1pPr algn="r">
              <a:defRPr sz="6000"/>
            </a:lvl1pPr>
          </a:lstStyle>
          <a:p>
            <a:r>
              <a:rPr lang="en-US" dirty="0" smtClean="0"/>
              <a:t>Introduction</a:t>
            </a:r>
            <a:endParaRPr lang="en-US" dirty="0"/>
          </a:p>
        </p:txBody>
      </p:sp>
    </p:spTree>
    <p:extLst>
      <p:ext uri="{BB962C8B-B14F-4D97-AF65-F5344CB8AC3E}">
        <p14:creationId xmlns:p14="http://schemas.microsoft.com/office/powerpoint/2010/main" val="23285630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883355" y="5056127"/>
            <a:ext cx="7772400" cy="1470025"/>
          </a:xfrm>
        </p:spPr>
        <p:txBody>
          <a:bodyPr>
            <a:normAutofit/>
          </a:bodyPr>
          <a:lstStyle>
            <a:lvl1pPr algn="r">
              <a:defRPr sz="6000"/>
            </a:lvl1pPr>
          </a:lstStyle>
          <a:p>
            <a:r>
              <a:rPr lang="en-US" dirty="0" smtClean="0"/>
              <a:t>Approach</a:t>
            </a:r>
            <a:endParaRPr lang="en-US" dirty="0"/>
          </a:p>
        </p:txBody>
      </p:sp>
    </p:spTree>
    <p:extLst>
      <p:ext uri="{BB962C8B-B14F-4D97-AF65-F5344CB8AC3E}">
        <p14:creationId xmlns:p14="http://schemas.microsoft.com/office/powerpoint/2010/main" val="204134801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0" y="6019800"/>
            <a:ext cx="9144000" cy="838200"/>
          </a:xfrm>
          <a:prstGeom prst="rect">
            <a:avLst/>
          </a:prstGeom>
        </p:spPr>
      </p:pic>
    </p:spTree>
    <p:extLst>
      <p:ext uri="{BB962C8B-B14F-4D97-AF65-F5344CB8AC3E}">
        <p14:creationId xmlns:p14="http://schemas.microsoft.com/office/powerpoint/2010/main" val="10705444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0" y="25340"/>
            <a:ext cx="9144000" cy="584200"/>
          </a:xfrm>
          <a:prstGeom prst="rect">
            <a:avLst/>
          </a:prstGeom>
        </p:spPr>
      </p:pic>
      <p:sp>
        <p:nvSpPr>
          <p:cNvPr id="7" name="Title Placeholder 1"/>
          <p:cNvSpPr txBox="1">
            <a:spLocks/>
          </p:cNvSpPr>
          <p:nvPr userDrawn="1"/>
        </p:nvSpPr>
        <p:spPr>
          <a:xfrm>
            <a:off x="269051" y="25340"/>
            <a:ext cx="8229600" cy="42621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solidFill>
                <a:latin typeface="JaneAusten"/>
                <a:ea typeface="+mj-ea"/>
                <a:cs typeface="JaneAusten"/>
              </a:defRPr>
            </a:lvl1pPr>
          </a:lstStyle>
          <a:p>
            <a:endParaRPr lang="en-US" sz="1800" dirty="0">
              <a:solidFill>
                <a:srgbClr val="FFFFFF"/>
              </a:solidFill>
            </a:endParaRPr>
          </a:p>
        </p:txBody>
      </p:sp>
    </p:spTree>
    <p:extLst>
      <p:ext uri="{BB962C8B-B14F-4D97-AF65-F5344CB8AC3E}">
        <p14:creationId xmlns:p14="http://schemas.microsoft.com/office/powerpoint/2010/main" val="263933045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A7365F-A080-4563-B8BA-EB25FEAC86D2}" type="datetimeFigureOut">
              <a:rPr lang="en-US">
                <a:solidFill>
                  <a:prstClr val="black"/>
                </a:solidFill>
              </a:rPr>
              <a:pPr/>
              <a:t>8/12/2015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5A165E-CBBC-4099-AD9E-78FA707CEB7C}"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8096444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A7365F-A080-4563-B8BA-EB25FEAC86D2}" type="datetimeFigureOut">
              <a:rPr lang="en-US">
                <a:solidFill>
                  <a:prstClr val="black"/>
                </a:solidFill>
              </a:rPr>
              <a:pPr/>
              <a:t>8/12/2015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5A165E-CBBC-4099-AD9E-78FA707CEB7C}"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5572754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0" y="6184900"/>
            <a:ext cx="9144000" cy="673100"/>
          </a:xfrm>
          <a:prstGeom prst="rect">
            <a:avLst/>
          </a:prstGeom>
        </p:spPr>
      </p:pic>
      <p:pic>
        <p:nvPicPr>
          <p:cNvPr id="13" name="Picture 12"/>
          <p:cNvPicPr>
            <a:picLocks noChangeAspect="1"/>
          </p:cNvPicPr>
          <p:nvPr userDrawn="1"/>
        </p:nvPicPr>
        <p:blipFill>
          <a:blip r:embed="rId3"/>
          <a:stretch>
            <a:fillRect/>
          </a:stretch>
        </p:blipFill>
        <p:spPr>
          <a:xfrm>
            <a:off x="0" y="0"/>
            <a:ext cx="9144000" cy="292100"/>
          </a:xfrm>
          <a:prstGeom prst="rect">
            <a:avLst/>
          </a:prstGeom>
        </p:spPr>
      </p:pic>
    </p:spTree>
    <p:extLst>
      <p:ext uri="{BB962C8B-B14F-4D97-AF65-F5344CB8AC3E}">
        <p14:creationId xmlns:p14="http://schemas.microsoft.com/office/powerpoint/2010/main" val="284943517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883355" y="5056127"/>
            <a:ext cx="7772400" cy="1470025"/>
          </a:xfrm>
        </p:spPr>
        <p:txBody>
          <a:bodyPr>
            <a:normAutofit/>
          </a:bodyPr>
          <a:lstStyle>
            <a:lvl1pPr algn="r">
              <a:defRPr sz="6000"/>
            </a:lvl1pPr>
          </a:lstStyle>
          <a:p>
            <a:r>
              <a:rPr lang="en-US" dirty="0" smtClean="0"/>
              <a:t>Approach</a:t>
            </a:r>
            <a:endParaRPr lang="en-US" dirty="0"/>
          </a:p>
        </p:txBody>
      </p:sp>
    </p:spTree>
    <p:extLst>
      <p:ext uri="{BB962C8B-B14F-4D97-AF65-F5344CB8AC3E}">
        <p14:creationId xmlns:p14="http://schemas.microsoft.com/office/powerpoint/2010/main" val="298573220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0" y="6019800"/>
            <a:ext cx="9144000" cy="838200"/>
          </a:xfrm>
          <a:prstGeom prst="rect">
            <a:avLst/>
          </a:prstGeom>
        </p:spPr>
      </p:pic>
    </p:spTree>
    <p:extLst>
      <p:ext uri="{BB962C8B-B14F-4D97-AF65-F5344CB8AC3E}">
        <p14:creationId xmlns:p14="http://schemas.microsoft.com/office/powerpoint/2010/main" val="25107067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0" y="25340"/>
            <a:ext cx="9144000" cy="584200"/>
          </a:xfrm>
          <a:prstGeom prst="rect">
            <a:avLst/>
          </a:prstGeom>
        </p:spPr>
      </p:pic>
      <p:sp>
        <p:nvSpPr>
          <p:cNvPr id="7" name="Title Placeholder 1"/>
          <p:cNvSpPr txBox="1">
            <a:spLocks/>
          </p:cNvSpPr>
          <p:nvPr userDrawn="1"/>
        </p:nvSpPr>
        <p:spPr>
          <a:xfrm>
            <a:off x="269051" y="25340"/>
            <a:ext cx="8229600" cy="42621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solidFill>
                <a:latin typeface="JaneAusten"/>
                <a:ea typeface="+mj-ea"/>
                <a:cs typeface="JaneAusten"/>
              </a:defRPr>
            </a:lvl1pPr>
          </a:lstStyle>
          <a:p>
            <a:endParaRPr lang="en-US" sz="1800" dirty="0">
              <a:solidFill>
                <a:srgbClr val="FFFFFF"/>
              </a:solidFill>
            </a:endParaRPr>
          </a:p>
        </p:txBody>
      </p:sp>
    </p:spTree>
    <p:extLst>
      <p:ext uri="{BB962C8B-B14F-4D97-AF65-F5344CB8AC3E}">
        <p14:creationId xmlns:p14="http://schemas.microsoft.com/office/powerpoint/2010/main" val="292868559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A7365F-A080-4563-B8BA-EB25FEAC86D2}" type="datetimeFigureOut">
              <a:rPr lang="en-US">
                <a:solidFill>
                  <a:prstClr val="black"/>
                </a:solidFill>
              </a:rPr>
              <a:pPr/>
              <a:t>8/12/2015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5A165E-CBBC-4099-AD9E-78FA707CEB7C}"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0643505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A7365F-A080-4563-B8BA-EB25FEAC86D2}" type="datetimeFigureOut">
              <a:rPr lang="en-US">
                <a:solidFill>
                  <a:prstClr val="black"/>
                </a:solidFill>
              </a:rPr>
              <a:pPr/>
              <a:t>8/12/2015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5A165E-CBBC-4099-AD9E-78FA707CEB7C}"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5960104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0" y="0"/>
            <a:ext cx="9144000" cy="6858000"/>
          </a:xfrm>
          <a:prstGeom prst="rect">
            <a:avLst/>
          </a:prstGeom>
        </p:spPr>
      </p:pic>
      <p:pic>
        <p:nvPicPr>
          <p:cNvPr id="614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89843" y="1172762"/>
            <a:ext cx="6564313"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userDrawn="1"/>
        </p:nvSpPr>
        <p:spPr>
          <a:xfrm>
            <a:off x="1404529" y="5029200"/>
            <a:ext cx="6477000" cy="523220"/>
          </a:xfrm>
          <a:prstGeom prst="rect">
            <a:avLst/>
          </a:prstGeom>
          <a:noFill/>
        </p:spPr>
        <p:txBody>
          <a:bodyPr wrap="square" rtlCol="0">
            <a:spAutoFit/>
          </a:bodyPr>
          <a:lstStyle/>
          <a:p>
            <a:pPr algn="ctr"/>
            <a:r>
              <a:rPr lang="en-US" sz="2800" b="1" dirty="0">
                <a:solidFill>
                  <a:prstClr val="white"/>
                </a:solidFill>
              </a:rPr>
              <a:t>Kim Stackhouse-Lawson, Ph.D.</a:t>
            </a: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46342" y="4953000"/>
            <a:ext cx="1402084" cy="1783163"/>
          </a:xfrm>
          <a:prstGeom prst="rect">
            <a:avLst/>
          </a:prstGeom>
        </p:spPr>
      </p:pic>
    </p:spTree>
    <p:extLst>
      <p:ext uri="{BB962C8B-B14F-4D97-AF65-F5344CB8AC3E}">
        <p14:creationId xmlns:p14="http://schemas.microsoft.com/office/powerpoint/2010/main" val="24123898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3C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56110"/>
            <a:ext cx="8229600" cy="86152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054572" y="6414450"/>
            <a:ext cx="5812288" cy="365125"/>
          </a:xfrm>
          <a:prstGeom prst="rect">
            <a:avLst/>
          </a:prstGeom>
        </p:spPr>
        <p:txBody>
          <a:bodyPr vert="horz" lIns="91440" tIns="45720" rIns="91440" bIns="45720" rtlCol="0" anchor="ctr"/>
          <a:lstStyle>
            <a:lvl1pPr algn="r">
              <a:defRPr sz="2800">
                <a:solidFill>
                  <a:schemeClr val="bg1"/>
                </a:solidFill>
                <a:latin typeface="JaneAusten"/>
                <a:cs typeface="JaneAusten"/>
              </a:defRPr>
            </a:lvl1pPr>
          </a:lstStyle>
          <a:p>
            <a:r>
              <a:rPr lang="en-US" baseline="30000" dirty="0" smtClean="0">
                <a:solidFill>
                  <a:prstClr val="white"/>
                </a:solidFill>
              </a:rPr>
              <a:t>Sustainability Executive Summary</a:t>
            </a:r>
            <a:endParaRPr lang="en-US" baseline="30000" dirty="0">
              <a:solidFill>
                <a:prstClr val="white"/>
              </a:solidFill>
            </a:endParaRPr>
          </a:p>
        </p:txBody>
      </p:sp>
    </p:spTree>
    <p:extLst>
      <p:ext uri="{BB962C8B-B14F-4D97-AF65-F5344CB8AC3E}">
        <p14:creationId xmlns:p14="http://schemas.microsoft.com/office/powerpoint/2010/main" val="39603381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xStyles>
    <p:titleStyle>
      <a:lvl1pPr algn="l" defTabSz="457200" rtl="0" eaLnBrk="1" latinLnBrk="0" hangingPunct="1">
        <a:spcBef>
          <a:spcPct val="0"/>
        </a:spcBef>
        <a:buNone/>
        <a:defRPr sz="3600" kern="1200">
          <a:solidFill>
            <a:schemeClr val="tx1"/>
          </a:solidFill>
          <a:latin typeface="JaneAusten"/>
          <a:ea typeface="+mj-ea"/>
          <a:cs typeface="JaneAusten"/>
        </a:defRPr>
      </a:lvl1pPr>
    </p:titleStyle>
    <p:bodyStyle>
      <a:lvl1pPr marL="0" indent="0" algn="l" defTabSz="457200" rtl="0" eaLnBrk="1" latinLnBrk="0" hangingPunct="1">
        <a:spcBef>
          <a:spcPct val="20000"/>
        </a:spcBef>
        <a:buFontTx/>
        <a:buNone/>
        <a:defRPr sz="3200" b="0" i="0" kern="1200">
          <a:solidFill>
            <a:schemeClr val="tx1"/>
          </a:solidFill>
          <a:latin typeface="Caslon 224 Book"/>
          <a:ea typeface="+mn-ea"/>
          <a:cs typeface="Caslon 224 Book"/>
        </a:defRPr>
      </a:lvl1pPr>
      <a:lvl2pPr marL="457200" indent="0" algn="l" defTabSz="457200" rtl="0" eaLnBrk="1" latinLnBrk="0" hangingPunct="1">
        <a:spcBef>
          <a:spcPct val="20000"/>
        </a:spcBef>
        <a:buFont typeface="Arial"/>
        <a:buNone/>
        <a:defRPr sz="2800" b="0" i="0" kern="1200">
          <a:solidFill>
            <a:schemeClr val="tx1"/>
          </a:solidFill>
          <a:latin typeface="L Helvetica Light"/>
          <a:ea typeface="+mn-ea"/>
          <a:cs typeface="L Helvetica Light"/>
        </a:defRPr>
      </a:lvl2pPr>
      <a:lvl3pPr marL="1143000" indent="-228600" algn="l" defTabSz="457200" rtl="0" eaLnBrk="1" latinLnBrk="0" hangingPunct="1">
        <a:spcBef>
          <a:spcPct val="20000"/>
        </a:spcBef>
        <a:buFont typeface="Arial"/>
        <a:buChar char="•"/>
        <a:defRPr sz="2400" b="0" i="0" kern="1200">
          <a:solidFill>
            <a:schemeClr val="tx1"/>
          </a:solidFill>
          <a:latin typeface="L Helvetica Light"/>
          <a:ea typeface="+mn-ea"/>
          <a:cs typeface="L Helvetica Light"/>
        </a:defRPr>
      </a:lvl3pPr>
      <a:lvl4pPr marL="1600200" indent="-228600" algn="l" defTabSz="457200" rtl="0" eaLnBrk="1" latinLnBrk="0" hangingPunct="1">
        <a:spcBef>
          <a:spcPct val="20000"/>
        </a:spcBef>
        <a:buFont typeface="Arial"/>
        <a:buChar char="–"/>
        <a:defRPr sz="2000" b="0" i="0" kern="1200">
          <a:solidFill>
            <a:schemeClr val="tx1"/>
          </a:solidFill>
          <a:latin typeface="L Helvetica Light"/>
          <a:ea typeface="+mn-ea"/>
          <a:cs typeface="L Helvetica Light"/>
        </a:defRPr>
      </a:lvl4pPr>
      <a:lvl5pPr marL="2057400" indent="-228600" algn="l" defTabSz="457200" rtl="0" eaLnBrk="1" latinLnBrk="0" hangingPunct="1">
        <a:spcBef>
          <a:spcPct val="20000"/>
        </a:spcBef>
        <a:buFont typeface="Arial"/>
        <a:buChar char="»"/>
        <a:defRPr sz="2000" b="0" i="0" kern="1200">
          <a:solidFill>
            <a:schemeClr val="tx1"/>
          </a:solidFill>
          <a:latin typeface="L Helvetica Light"/>
          <a:ea typeface="+mn-ea"/>
          <a:cs typeface="L 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3C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56110"/>
            <a:ext cx="8229600" cy="86152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054572" y="6414450"/>
            <a:ext cx="5812288" cy="365125"/>
          </a:xfrm>
          <a:prstGeom prst="rect">
            <a:avLst/>
          </a:prstGeom>
        </p:spPr>
        <p:txBody>
          <a:bodyPr vert="horz" lIns="91440" tIns="45720" rIns="91440" bIns="45720" rtlCol="0" anchor="ctr"/>
          <a:lstStyle>
            <a:lvl1pPr algn="r">
              <a:defRPr sz="2800">
                <a:solidFill>
                  <a:schemeClr val="bg1"/>
                </a:solidFill>
                <a:latin typeface="JaneAusten"/>
                <a:cs typeface="JaneAusten"/>
              </a:defRPr>
            </a:lvl1pPr>
          </a:lstStyle>
          <a:p>
            <a:r>
              <a:rPr lang="en-US" baseline="30000" dirty="0" smtClean="0">
                <a:solidFill>
                  <a:prstClr val="white"/>
                </a:solidFill>
              </a:rPr>
              <a:t>Sustainability Executive Summary</a:t>
            </a:r>
            <a:endParaRPr lang="en-US" baseline="30000" dirty="0">
              <a:solidFill>
                <a:prstClr val="white"/>
              </a:solidFill>
            </a:endParaRPr>
          </a:p>
        </p:txBody>
      </p:sp>
    </p:spTree>
    <p:extLst>
      <p:ext uri="{BB962C8B-B14F-4D97-AF65-F5344CB8AC3E}">
        <p14:creationId xmlns:p14="http://schemas.microsoft.com/office/powerpoint/2010/main" val="93709504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xStyles>
    <p:titleStyle>
      <a:lvl1pPr algn="l" defTabSz="457200" rtl="0" eaLnBrk="1" latinLnBrk="0" hangingPunct="1">
        <a:spcBef>
          <a:spcPct val="0"/>
        </a:spcBef>
        <a:buNone/>
        <a:defRPr sz="3600" kern="1200">
          <a:solidFill>
            <a:schemeClr val="tx1"/>
          </a:solidFill>
          <a:latin typeface="JaneAusten"/>
          <a:ea typeface="+mj-ea"/>
          <a:cs typeface="JaneAusten"/>
        </a:defRPr>
      </a:lvl1pPr>
    </p:titleStyle>
    <p:bodyStyle>
      <a:lvl1pPr marL="0" indent="0" algn="l" defTabSz="457200" rtl="0" eaLnBrk="1" latinLnBrk="0" hangingPunct="1">
        <a:spcBef>
          <a:spcPct val="20000"/>
        </a:spcBef>
        <a:buFontTx/>
        <a:buNone/>
        <a:defRPr sz="3200" b="0" i="0" kern="1200">
          <a:solidFill>
            <a:schemeClr val="tx1"/>
          </a:solidFill>
          <a:latin typeface="Caslon 224 Book"/>
          <a:ea typeface="+mn-ea"/>
          <a:cs typeface="Caslon 224 Book"/>
        </a:defRPr>
      </a:lvl1pPr>
      <a:lvl2pPr marL="457200" indent="0" algn="l" defTabSz="457200" rtl="0" eaLnBrk="1" latinLnBrk="0" hangingPunct="1">
        <a:spcBef>
          <a:spcPct val="20000"/>
        </a:spcBef>
        <a:buFont typeface="Arial"/>
        <a:buNone/>
        <a:defRPr sz="2800" b="0" i="0" kern="1200">
          <a:solidFill>
            <a:schemeClr val="tx1"/>
          </a:solidFill>
          <a:latin typeface="L Helvetica Light"/>
          <a:ea typeface="+mn-ea"/>
          <a:cs typeface="L Helvetica Light"/>
        </a:defRPr>
      </a:lvl2pPr>
      <a:lvl3pPr marL="1143000" indent="-228600" algn="l" defTabSz="457200" rtl="0" eaLnBrk="1" latinLnBrk="0" hangingPunct="1">
        <a:spcBef>
          <a:spcPct val="20000"/>
        </a:spcBef>
        <a:buFont typeface="Arial"/>
        <a:buChar char="•"/>
        <a:defRPr sz="2400" b="0" i="0" kern="1200">
          <a:solidFill>
            <a:schemeClr val="tx1"/>
          </a:solidFill>
          <a:latin typeface="L Helvetica Light"/>
          <a:ea typeface="+mn-ea"/>
          <a:cs typeface="L Helvetica Light"/>
        </a:defRPr>
      </a:lvl3pPr>
      <a:lvl4pPr marL="1600200" indent="-228600" algn="l" defTabSz="457200" rtl="0" eaLnBrk="1" latinLnBrk="0" hangingPunct="1">
        <a:spcBef>
          <a:spcPct val="20000"/>
        </a:spcBef>
        <a:buFont typeface="Arial"/>
        <a:buChar char="–"/>
        <a:defRPr sz="2000" b="0" i="0" kern="1200">
          <a:solidFill>
            <a:schemeClr val="tx1"/>
          </a:solidFill>
          <a:latin typeface="L Helvetica Light"/>
          <a:ea typeface="+mn-ea"/>
          <a:cs typeface="L Helvetica Light"/>
        </a:defRPr>
      </a:lvl4pPr>
      <a:lvl5pPr marL="2057400" indent="-228600" algn="l" defTabSz="457200" rtl="0" eaLnBrk="1" latinLnBrk="0" hangingPunct="1">
        <a:spcBef>
          <a:spcPct val="20000"/>
        </a:spcBef>
        <a:buFont typeface="Arial"/>
        <a:buChar char="»"/>
        <a:defRPr sz="2000" b="0" i="0" kern="1200">
          <a:solidFill>
            <a:schemeClr val="tx1"/>
          </a:solidFill>
          <a:latin typeface="L Helvetica Light"/>
          <a:ea typeface="+mn-ea"/>
          <a:cs typeface="L 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3C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56110"/>
            <a:ext cx="8229600" cy="86152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054572" y="6414450"/>
            <a:ext cx="5812288" cy="365125"/>
          </a:xfrm>
          <a:prstGeom prst="rect">
            <a:avLst/>
          </a:prstGeom>
        </p:spPr>
        <p:txBody>
          <a:bodyPr vert="horz" lIns="91440" tIns="45720" rIns="91440" bIns="45720" rtlCol="0" anchor="ctr"/>
          <a:lstStyle>
            <a:lvl1pPr algn="r">
              <a:defRPr sz="2800">
                <a:solidFill>
                  <a:schemeClr val="bg1"/>
                </a:solidFill>
                <a:latin typeface="JaneAusten"/>
                <a:cs typeface="JaneAusten"/>
              </a:defRPr>
            </a:lvl1pPr>
          </a:lstStyle>
          <a:p>
            <a:r>
              <a:rPr lang="en-US" baseline="30000" dirty="0" smtClean="0">
                <a:solidFill>
                  <a:prstClr val="white"/>
                </a:solidFill>
              </a:rPr>
              <a:t>Sustainability Executive Summary</a:t>
            </a:r>
            <a:endParaRPr lang="en-US" baseline="30000" dirty="0">
              <a:solidFill>
                <a:prstClr val="white"/>
              </a:solidFill>
            </a:endParaRPr>
          </a:p>
        </p:txBody>
      </p:sp>
    </p:spTree>
    <p:extLst>
      <p:ext uri="{BB962C8B-B14F-4D97-AF65-F5344CB8AC3E}">
        <p14:creationId xmlns:p14="http://schemas.microsoft.com/office/powerpoint/2010/main" val="201117187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Lst>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xStyles>
    <p:titleStyle>
      <a:lvl1pPr algn="l" defTabSz="457200" rtl="0" eaLnBrk="1" latinLnBrk="0" hangingPunct="1">
        <a:spcBef>
          <a:spcPct val="0"/>
        </a:spcBef>
        <a:buNone/>
        <a:defRPr sz="3600" kern="1200">
          <a:solidFill>
            <a:schemeClr val="tx1"/>
          </a:solidFill>
          <a:latin typeface="JaneAusten"/>
          <a:ea typeface="+mj-ea"/>
          <a:cs typeface="JaneAusten"/>
        </a:defRPr>
      </a:lvl1pPr>
    </p:titleStyle>
    <p:bodyStyle>
      <a:lvl1pPr marL="0" indent="0" algn="l" defTabSz="457200" rtl="0" eaLnBrk="1" latinLnBrk="0" hangingPunct="1">
        <a:spcBef>
          <a:spcPct val="20000"/>
        </a:spcBef>
        <a:buFontTx/>
        <a:buNone/>
        <a:defRPr sz="3200" b="0" i="0" kern="1200">
          <a:solidFill>
            <a:schemeClr val="tx1"/>
          </a:solidFill>
          <a:latin typeface="Caslon 224 Book"/>
          <a:ea typeface="+mn-ea"/>
          <a:cs typeface="Caslon 224 Book"/>
        </a:defRPr>
      </a:lvl1pPr>
      <a:lvl2pPr marL="457200" indent="0" algn="l" defTabSz="457200" rtl="0" eaLnBrk="1" latinLnBrk="0" hangingPunct="1">
        <a:spcBef>
          <a:spcPct val="20000"/>
        </a:spcBef>
        <a:buFont typeface="Arial"/>
        <a:buNone/>
        <a:defRPr sz="2800" b="0" i="0" kern="1200">
          <a:solidFill>
            <a:schemeClr val="tx1"/>
          </a:solidFill>
          <a:latin typeface="L Helvetica Light"/>
          <a:ea typeface="+mn-ea"/>
          <a:cs typeface="L Helvetica Light"/>
        </a:defRPr>
      </a:lvl2pPr>
      <a:lvl3pPr marL="1143000" indent="-228600" algn="l" defTabSz="457200" rtl="0" eaLnBrk="1" latinLnBrk="0" hangingPunct="1">
        <a:spcBef>
          <a:spcPct val="20000"/>
        </a:spcBef>
        <a:buFont typeface="Arial"/>
        <a:buChar char="•"/>
        <a:defRPr sz="2400" b="0" i="0" kern="1200">
          <a:solidFill>
            <a:schemeClr val="tx1"/>
          </a:solidFill>
          <a:latin typeface="L Helvetica Light"/>
          <a:ea typeface="+mn-ea"/>
          <a:cs typeface="L Helvetica Light"/>
        </a:defRPr>
      </a:lvl3pPr>
      <a:lvl4pPr marL="1600200" indent="-228600" algn="l" defTabSz="457200" rtl="0" eaLnBrk="1" latinLnBrk="0" hangingPunct="1">
        <a:spcBef>
          <a:spcPct val="20000"/>
        </a:spcBef>
        <a:buFont typeface="Arial"/>
        <a:buChar char="–"/>
        <a:defRPr sz="2000" b="0" i="0" kern="1200">
          <a:solidFill>
            <a:schemeClr val="tx1"/>
          </a:solidFill>
          <a:latin typeface="L Helvetica Light"/>
          <a:ea typeface="+mn-ea"/>
          <a:cs typeface="L Helvetica Light"/>
        </a:defRPr>
      </a:lvl4pPr>
      <a:lvl5pPr marL="2057400" indent="-228600" algn="l" defTabSz="457200" rtl="0" eaLnBrk="1" latinLnBrk="0" hangingPunct="1">
        <a:spcBef>
          <a:spcPct val="20000"/>
        </a:spcBef>
        <a:buFont typeface="Arial"/>
        <a:buChar char="»"/>
        <a:defRPr sz="2000" b="0" i="0" kern="1200">
          <a:solidFill>
            <a:schemeClr val="tx1"/>
          </a:solidFill>
          <a:latin typeface="L Helvetica Light"/>
          <a:ea typeface="+mn-ea"/>
          <a:cs typeface="L 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31.jpe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ldpVSxyPjkNTXM&amp;tbnid=3vxX0QMoIg-pCM:&amp;ved=0CAUQjRw&amp;url=http://artwhitton.com/lesson-practice-what-you-preach/&amp;ei=p8SSUfPQOYKi8gSm4IDAAw&amp;psig=AFQjCNG4WPc-aq68-DCUmr2Vv21cDZFlDg&amp;ust=1368659487745607"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hyperlink" Target="http://static.ewg.org/reports/2011/meateaters/pdf/report_ewg_meat_eaters_guide_to_health_and_climate_2011.pdf" TargetMode="External"/><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20.jpeg"/><Relationship Id="rId11" Type="http://schemas.openxmlformats.org/officeDocument/2006/relationships/image" Target="../media/image24.jpeg"/><Relationship Id="rId5" Type="http://schemas.openxmlformats.org/officeDocument/2006/relationships/image" Target="../media/image19.jpeg"/><Relationship Id="rId10" Type="http://schemas.openxmlformats.org/officeDocument/2006/relationships/image" Target="../media/image23.gif"/><Relationship Id="rId4" Type="http://schemas.openxmlformats.org/officeDocument/2006/relationships/image" Target="../media/image18.jpe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27.jpeg"/><Relationship Id="rId4" Type="http://schemas.openxmlformats.org/officeDocument/2006/relationships/image" Target="../media/image26.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413150"/>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p:spPr>
        <p:txBody>
          <a:bodyPr/>
          <a:lstStyle/>
          <a:p>
            <a:pPr marL="971550" lvl="1" indent="-514350">
              <a:buFont typeface="Arial" panose="020B0604020202020204" pitchFamily="34" charset="0"/>
              <a:buChar char="•"/>
            </a:pPr>
            <a:r>
              <a:rPr lang="en-US" dirty="0" smtClean="0">
                <a:latin typeface="Gill Sans MT" pitchFamily="34" charset="0"/>
              </a:rPr>
              <a:t>Science that…</a:t>
            </a:r>
          </a:p>
          <a:p>
            <a:pPr marL="1657350" lvl="2" indent="-514350">
              <a:buFont typeface="+mj-lt"/>
              <a:buAutoNum type="arabicPeriod"/>
            </a:pPr>
            <a:r>
              <a:rPr lang="en-US" dirty="0" smtClean="0">
                <a:latin typeface="Gill Sans MT" pitchFamily="34" charset="0"/>
              </a:rPr>
              <a:t>Addresses practical issues</a:t>
            </a:r>
          </a:p>
          <a:p>
            <a:pPr marL="1657350" lvl="2" indent="-514350">
              <a:buFont typeface="+mj-lt"/>
              <a:buAutoNum type="arabicPeriod"/>
            </a:pPr>
            <a:r>
              <a:rPr lang="en-US" dirty="0" smtClean="0">
                <a:latin typeface="Gill Sans MT" pitchFamily="34" charset="0"/>
              </a:rPr>
              <a:t>Interaction between rangeland and the animal</a:t>
            </a:r>
          </a:p>
          <a:p>
            <a:pPr marL="1657350" lvl="2" indent="-514350">
              <a:buFont typeface="+mj-lt"/>
              <a:buAutoNum type="arabicPeriod"/>
            </a:pPr>
            <a:r>
              <a:rPr lang="en-US" dirty="0" smtClean="0">
                <a:latin typeface="Gill Sans MT" pitchFamily="34" charset="0"/>
              </a:rPr>
              <a:t>COMMUNICATED EFFECTIVLEY </a:t>
            </a:r>
          </a:p>
          <a:p>
            <a:pPr lvl="2" indent="0">
              <a:buNone/>
            </a:pPr>
            <a:r>
              <a:rPr lang="en-US" dirty="0" smtClean="0">
                <a:latin typeface="Gill Sans MT" pitchFamily="34" charset="0"/>
              </a:rPr>
              <a:t> </a:t>
            </a:r>
          </a:p>
          <a:p>
            <a:pPr marL="1657350" lvl="2" indent="-514350">
              <a:buFont typeface="+mj-lt"/>
              <a:buAutoNum type="arabicPeriod"/>
            </a:pPr>
            <a:endParaRPr lang="en-US" dirty="0" smtClean="0">
              <a:latin typeface="Gill Sans MT" pitchFamily="34" charset="0"/>
            </a:endParaRPr>
          </a:p>
        </p:txBody>
      </p:sp>
      <p:sp>
        <p:nvSpPr>
          <p:cNvPr id="2" name="TextBox 1"/>
          <p:cNvSpPr txBox="1"/>
          <p:nvPr/>
        </p:nvSpPr>
        <p:spPr>
          <a:xfrm>
            <a:off x="609600" y="649069"/>
            <a:ext cx="8153400" cy="646331"/>
          </a:xfrm>
          <a:prstGeom prst="rect">
            <a:avLst/>
          </a:prstGeom>
          <a:noFill/>
        </p:spPr>
        <p:txBody>
          <a:bodyPr wrap="square" rtlCol="0">
            <a:spAutoFit/>
          </a:bodyPr>
          <a:lstStyle/>
          <a:p>
            <a:r>
              <a:rPr lang="en-US" sz="3600" dirty="0" smtClean="0">
                <a:latin typeface="Gill Sans MT" panose="020B0502020104020203" pitchFamily="34" charset="0"/>
              </a:rPr>
              <a:t>WHAT MAKES SCIENCE USABLE?</a:t>
            </a:r>
            <a:endParaRPr lang="en-US" sz="3600" dirty="0">
              <a:latin typeface="Gill Sans MT" panose="020B0502020104020203" pitchFamily="34" charset="0"/>
            </a:endParaRPr>
          </a:p>
        </p:txBody>
      </p:sp>
    </p:spTree>
    <p:extLst>
      <p:ext uri="{BB962C8B-B14F-4D97-AF65-F5344CB8AC3E}">
        <p14:creationId xmlns:p14="http://schemas.microsoft.com/office/powerpoint/2010/main" val="256287634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27240" y="-605036"/>
            <a:ext cx="1056472" cy="4708981"/>
          </a:xfrm>
          <a:prstGeom prst="rect">
            <a:avLst/>
          </a:prstGeom>
          <a:noFill/>
        </p:spPr>
        <p:txBody>
          <a:bodyPr wrap="square" lIns="91440" tIns="45720" rIns="91440" bIns="45720">
            <a:spAutoFit/>
          </a:bodyPr>
          <a:lstStyle/>
          <a:p>
            <a:pPr algn="ctr"/>
            <a:r>
              <a:rPr lang="en-US" sz="30000" b="0" cap="none" spc="0" dirty="0" smtClean="0">
                <a:ln w="0"/>
                <a:solidFill>
                  <a:schemeClr val="tx1"/>
                </a:solidFill>
                <a:effectLst>
                  <a:outerShdw blurRad="38100" dist="19050" dir="2700000" algn="tl" rotWithShape="0">
                    <a:schemeClr val="dk1">
                      <a:alpha val="40000"/>
                    </a:schemeClr>
                  </a:outerShdw>
                </a:effectLst>
              </a:rPr>
              <a:t>?</a:t>
            </a:r>
            <a:endParaRPr lang="en-US" sz="30000" b="0" cap="none" spc="0" dirty="0">
              <a:ln w="0"/>
              <a:solidFill>
                <a:schemeClr val="tx1"/>
              </a:solidFill>
              <a:effectLst>
                <a:outerShdw blurRad="38100" dist="19050" dir="2700000" algn="tl" rotWithShape="0">
                  <a:schemeClr val="dk1">
                    <a:alpha val="40000"/>
                  </a:scheme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1261" y="3252487"/>
            <a:ext cx="6086222" cy="2470290"/>
          </a:xfrm>
          <a:prstGeom prst="rect">
            <a:avLst/>
          </a:prstGeom>
        </p:spPr>
      </p:pic>
    </p:spTree>
    <p:extLst>
      <p:ext uri="{BB962C8B-B14F-4D97-AF65-F5344CB8AC3E}">
        <p14:creationId xmlns:p14="http://schemas.microsoft.com/office/powerpoint/2010/main" val="253662334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22476" y="1849398"/>
            <a:ext cx="8229600" cy="4525963"/>
          </a:xfrm>
        </p:spPr>
        <p:txBody>
          <a:bodyPr/>
          <a:lstStyle/>
          <a:p>
            <a:pPr marL="971550" lvl="1" indent="-514350">
              <a:buFont typeface="+mj-lt"/>
              <a:buAutoNum type="arabicPeriod"/>
            </a:pPr>
            <a:r>
              <a:rPr lang="en-US" dirty="0" smtClean="0">
                <a:latin typeface="Gill Sans MT" panose="020B0502020104020203" pitchFamily="34" charset="0"/>
                <a:ea typeface="Calibri" panose="020F0502020204030204" pitchFamily="34" charset="0"/>
              </a:rPr>
              <a:t>Proactive </a:t>
            </a:r>
            <a:r>
              <a:rPr lang="en-US" dirty="0">
                <a:latin typeface="Gill Sans MT" panose="020B0502020104020203" pitchFamily="34" charset="0"/>
                <a:ea typeface="Calibri" panose="020F0502020204030204" pitchFamily="34" charset="0"/>
              </a:rPr>
              <a:t>drought planning </a:t>
            </a:r>
            <a:endParaRPr lang="en-US" dirty="0" smtClean="0">
              <a:latin typeface="Gill Sans MT" panose="020B0502020104020203" pitchFamily="34" charset="0"/>
              <a:ea typeface="Calibri" panose="020F0502020204030204" pitchFamily="34" charset="0"/>
            </a:endParaRPr>
          </a:p>
          <a:p>
            <a:pPr marL="971550" lvl="1" indent="-514350">
              <a:buFont typeface="+mj-lt"/>
              <a:buAutoNum type="arabicPeriod"/>
            </a:pPr>
            <a:r>
              <a:rPr lang="en-US" dirty="0">
                <a:latin typeface="Gill Sans MT" panose="020B0502020104020203" pitchFamily="34" charset="0"/>
                <a:ea typeface="Calibri" panose="020F0502020204030204" pitchFamily="34" charset="0"/>
              </a:rPr>
              <a:t>M</a:t>
            </a:r>
            <a:r>
              <a:rPr lang="en-US" dirty="0" smtClean="0">
                <a:latin typeface="Gill Sans MT" panose="020B0502020104020203" pitchFamily="34" charset="0"/>
                <a:ea typeface="Calibri" panose="020F0502020204030204" pitchFamily="34" charset="0"/>
              </a:rPr>
              <a:t>atching </a:t>
            </a:r>
            <a:r>
              <a:rPr lang="en-US" dirty="0">
                <a:latin typeface="Gill Sans MT" panose="020B0502020104020203" pitchFamily="34" charset="0"/>
                <a:ea typeface="Calibri" panose="020F0502020204030204" pitchFamily="34" charset="0"/>
              </a:rPr>
              <a:t>production systems to the resource base </a:t>
            </a:r>
            <a:endParaRPr lang="en-US" dirty="0" smtClean="0">
              <a:latin typeface="Gill Sans MT" panose="020B0502020104020203" pitchFamily="34" charset="0"/>
              <a:ea typeface="Calibri" panose="020F0502020204030204" pitchFamily="34" charset="0"/>
            </a:endParaRPr>
          </a:p>
          <a:p>
            <a:pPr marL="971550" lvl="1" indent="-514350">
              <a:buFont typeface="+mj-lt"/>
              <a:buAutoNum type="arabicPeriod"/>
            </a:pPr>
            <a:r>
              <a:rPr lang="en-US" dirty="0">
                <a:latin typeface="Gill Sans MT" panose="020B0502020104020203" pitchFamily="34" charset="0"/>
                <a:ea typeface="Calibri" panose="020F0502020204030204" pitchFamily="34" charset="0"/>
              </a:rPr>
              <a:t>C</a:t>
            </a:r>
            <a:r>
              <a:rPr lang="en-US" dirty="0" smtClean="0">
                <a:latin typeface="Gill Sans MT" panose="020B0502020104020203" pitchFamily="34" charset="0"/>
                <a:ea typeface="Calibri" panose="020F0502020204030204" pitchFamily="34" charset="0"/>
              </a:rPr>
              <a:t>omprehensive </a:t>
            </a:r>
            <a:r>
              <a:rPr lang="en-US" dirty="0">
                <a:latin typeface="Gill Sans MT" panose="020B0502020104020203" pitchFamily="34" charset="0"/>
                <a:ea typeface="Calibri" panose="020F0502020204030204" pitchFamily="34" charset="0"/>
              </a:rPr>
              <a:t>synthesis and effective communication of livestock impacts on </a:t>
            </a:r>
            <a:r>
              <a:rPr lang="en-US" dirty="0" smtClean="0">
                <a:latin typeface="Gill Sans MT" panose="020B0502020104020203" pitchFamily="34" charset="0"/>
                <a:ea typeface="Calibri" panose="020F0502020204030204" pitchFamily="34" charset="0"/>
              </a:rPr>
              <a:t>rangelands</a:t>
            </a:r>
            <a:endParaRPr lang="en-US" dirty="0" smtClean="0">
              <a:latin typeface="Gill Sans MT" pitchFamily="34" charset="0"/>
            </a:endParaRPr>
          </a:p>
        </p:txBody>
      </p:sp>
      <p:sp>
        <p:nvSpPr>
          <p:cNvPr id="2" name="TextBox 1"/>
          <p:cNvSpPr txBox="1"/>
          <p:nvPr/>
        </p:nvSpPr>
        <p:spPr>
          <a:xfrm>
            <a:off x="609600" y="649069"/>
            <a:ext cx="8153400" cy="1200329"/>
          </a:xfrm>
          <a:prstGeom prst="rect">
            <a:avLst/>
          </a:prstGeom>
          <a:noFill/>
        </p:spPr>
        <p:txBody>
          <a:bodyPr wrap="square" rtlCol="0">
            <a:spAutoFit/>
          </a:bodyPr>
          <a:lstStyle/>
          <a:p>
            <a:r>
              <a:rPr lang="en-US" sz="3600" dirty="0" smtClean="0">
                <a:latin typeface="Gill Sans MT" panose="020B0502020104020203" pitchFamily="34" charset="0"/>
              </a:rPr>
              <a:t>USABLE SCIENCE FOR MANAGING RANGELANDS  </a:t>
            </a:r>
            <a:endParaRPr lang="en-US" sz="3600" dirty="0">
              <a:latin typeface="Gill Sans MT" panose="020B0502020104020203" pitchFamily="34" charset="0"/>
            </a:endParaRPr>
          </a:p>
        </p:txBody>
      </p:sp>
    </p:spTree>
    <p:extLst>
      <p:ext uri="{BB962C8B-B14F-4D97-AF65-F5344CB8AC3E}">
        <p14:creationId xmlns:p14="http://schemas.microsoft.com/office/powerpoint/2010/main" val="412664431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49069"/>
            <a:ext cx="8153400" cy="646331"/>
          </a:xfrm>
          <a:prstGeom prst="rect">
            <a:avLst/>
          </a:prstGeom>
          <a:noFill/>
        </p:spPr>
        <p:txBody>
          <a:bodyPr wrap="square" rtlCol="0">
            <a:spAutoFit/>
          </a:bodyPr>
          <a:lstStyle/>
          <a:p>
            <a:r>
              <a:rPr lang="en-US" sz="3600" dirty="0" smtClean="0">
                <a:latin typeface="Gill Sans MT" panose="020B0502020104020203" pitchFamily="34" charset="0"/>
              </a:rPr>
              <a:t>DROUGHT PLANNING</a:t>
            </a:r>
            <a:endParaRPr lang="en-US" sz="3600" dirty="0">
              <a:latin typeface="Gill Sans MT" panose="020B0502020104020203"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0619" y="2417421"/>
            <a:ext cx="2811362" cy="2108521"/>
          </a:xfrm>
          <a:prstGeom prst="rect">
            <a:avLst/>
          </a:prstGeom>
          <a:ln>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972" y="2394031"/>
            <a:ext cx="2873735" cy="2155302"/>
          </a:xfrm>
          <a:prstGeom prst="rect">
            <a:avLst/>
          </a:prstGeom>
          <a:ln>
            <a:solidFill>
              <a:schemeClr val="tx1"/>
            </a:solidFill>
          </a:ln>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6676" b="7482"/>
          <a:stretch/>
        </p:blipFill>
        <p:spPr>
          <a:xfrm>
            <a:off x="6308893" y="2430684"/>
            <a:ext cx="2621751" cy="2083443"/>
          </a:xfrm>
          <a:prstGeom prst="rect">
            <a:avLst/>
          </a:prstGeom>
          <a:ln>
            <a:solidFill>
              <a:schemeClr val="tx1"/>
            </a:solidFill>
          </a:ln>
        </p:spPr>
      </p:pic>
    </p:spTree>
    <p:extLst>
      <p:ext uri="{BB962C8B-B14F-4D97-AF65-F5344CB8AC3E}">
        <p14:creationId xmlns:p14="http://schemas.microsoft.com/office/powerpoint/2010/main" val="208960796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407" y="556472"/>
            <a:ext cx="8153400" cy="1200329"/>
          </a:xfrm>
          <a:prstGeom prst="rect">
            <a:avLst/>
          </a:prstGeom>
          <a:noFill/>
        </p:spPr>
        <p:txBody>
          <a:bodyPr wrap="square" rtlCol="0">
            <a:spAutoFit/>
          </a:bodyPr>
          <a:lstStyle/>
          <a:p>
            <a:pPr lvl="1"/>
            <a:r>
              <a:rPr lang="en-US" sz="3600" dirty="0" smtClean="0">
                <a:latin typeface="Gill Sans MT" panose="020B0502020104020203" pitchFamily="34" charset="0"/>
                <a:ea typeface="Calibri" panose="020F0502020204030204" pitchFamily="34" charset="0"/>
              </a:rPr>
              <a:t>MATCHING PRODUCTION SYSTEMS TO THE RESOURCE BASE </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9597" t="11426" r="6414" b="8595"/>
          <a:stretch/>
        </p:blipFill>
        <p:spPr>
          <a:xfrm>
            <a:off x="179407" y="1863524"/>
            <a:ext cx="4849793" cy="3078866"/>
          </a:xfrm>
          <a:prstGeom prst="rect">
            <a:avLst/>
          </a:prstGeom>
          <a:ln>
            <a:solidFill>
              <a:schemeClr val="tx1"/>
            </a:solidFill>
          </a:ln>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6313" t="9608" r="10093" b="6913"/>
          <a:stretch/>
        </p:blipFill>
        <p:spPr>
          <a:xfrm>
            <a:off x="4502552" y="3090441"/>
            <a:ext cx="4409955" cy="2916820"/>
          </a:xfrm>
          <a:prstGeom prst="rect">
            <a:avLst/>
          </a:prstGeom>
          <a:ln>
            <a:solidFill>
              <a:schemeClr val="tx1"/>
            </a:solidFill>
          </a:ln>
        </p:spPr>
      </p:pic>
    </p:spTree>
    <p:extLst>
      <p:ext uri="{BB962C8B-B14F-4D97-AF65-F5344CB8AC3E}">
        <p14:creationId xmlns:p14="http://schemas.microsoft.com/office/powerpoint/2010/main" val="336649624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407" y="556472"/>
            <a:ext cx="8153400" cy="646331"/>
          </a:xfrm>
          <a:prstGeom prst="rect">
            <a:avLst/>
          </a:prstGeom>
          <a:noFill/>
        </p:spPr>
        <p:txBody>
          <a:bodyPr wrap="square" rtlCol="0">
            <a:spAutoFit/>
          </a:bodyPr>
          <a:lstStyle/>
          <a:p>
            <a:pPr lvl="1" algn="ctr"/>
            <a:r>
              <a:rPr lang="en-US" sz="3600" dirty="0" smtClean="0">
                <a:latin typeface="Gill Sans MT" panose="020B0502020104020203" pitchFamily="34" charset="0"/>
                <a:ea typeface="Calibri" panose="020F0502020204030204" pitchFamily="34" charset="0"/>
              </a:rPr>
              <a:t>OPTIMIZE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009" y="2233913"/>
            <a:ext cx="3899222" cy="2599481"/>
          </a:xfrm>
          <a:prstGeom prst="rect">
            <a:avLst/>
          </a:prstGeom>
        </p:spPr>
      </p:pic>
      <p:sp>
        <p:nvSpPr>
          <p:cNvPr id="4" name="TextBox 3"/>
          <p:cNvSpPr txBox="1"/>
          <p:nvPr/>
        </p:nvSpPr>
        <p:spPr>
          <a:xfrm>
            <a:off x="5659055" y="2080448"/>
            <a:ext cx="2673752" cy="954107"/>
          </a:xfrm>
          <a:prstGeom prst="rect">
            <a:avLst/>
          </a:prstGeom>
          <a:noFill/>
        </p:spPr>
        <p:txBody>
          <a:bodyPr wrap="square" rtlCol="0">
            <a:spAutoFit/>
          </a:bodyPr>
          <a:lstStyle/>
          <a:p>
            <a:r>
              <a:rPr lang="en-US" sz="2800" dirty="0" smtClean="0">
                <a:latin typeface="Gill Sans MT" panose="020B0502020104020203" pitchFamily="34" charset="0"/>
              </a:rPr>
              <a:t>Properly match animals</a:t>
            </a:r>
            <a:endParaRPr lang="en-US" sz="2800" dirty="0">
              <a:latin typeface="Gill Sans MT" panose="020B0502020104020203" pitchFamily="34" charset="0"/>
            </a:endParaRPr>
          </a:p>
        </p:txBody>
      </p:sp>
      <p:sp>
        <p:nvSpPr>
          <p:cNvPr id="5" name="TextBox 4"/>
          <p:cNvSpPr txBox="1"/>
          <p:nvPr/>
        </p:nvSpPr>
        <p:spPr>
          <a:xfrm>
            <a:off x="5659055" y="3387236"/>
            <a:ext cx="2673752" cy="954107"/>
          </a:xfrm>
          <a:prstGeom prst="rect">
            <a:avLst/>
          </a:prstGeom>
          <a:noFill/>
        </p:spPr>
        <p:txBody>
          <a:bodyPr wrap="square" rtlCol="0">
            <a:spAutoFit/>
          </a:bodyPr>
          <a:lstStyle/>
          <a:p>
            <a:r>
              <a:rPr lang="en-US" sz="2800" dirty="0" smtClean="0">
                <a:latin typeface="Gill Sans MT" panose="020B0502020104020203" pitchFamily="34" charset="0"/>
              </a:rPr>
              <a:t>Stocking rate flexibility </a:t>
            </a:r>
            <a:endParaRPr lang="en-US" sz="2800" dirty="0">
              <a:latin typeface="Gill Sans MT" panose="020B0502020104020203" pitchFamily="34" charset="0"/>
            </a:endParaRPr>
          </a:p>
        </p:txBody>
      </p:sp>
      <p:sp>
        <p:nvSpPr>
          <p:cNvPr id="6" name="TextBox 5"/>
          <p:cNvSpPr txBox="1"/>
          <p:nvPr/>
        </p:nvSpPr>
        <p:spPr>
          <a:xfrm>
            <a:off x="5659055" y="4694024"/>
            <a:ext cx="2673752" cy="523220"/>
          </a:xfrm>
          <a:prstGeom prst="rect">
            <a:avLst/>
          </a:prstGeom>
          <a:noFill/>
        </p:spPr>
        <p:txBody>
          <a:bodyPr wrap="square" rtlCol="0">
            <a:spAutoFit/>
          </a:bodyPr>
          <a:lstStyle/>
          <a:p>
            <a:r>
              <a:rPr lang="en-US" sz="2800" dirty="0" smtClean="0">
                <a:latin typeface="Gill Sans MT" panose="020B0502020104020203" pitchFamily="34" charset="0"/>
              </a:rPr>
              <a:t>Animal behavior </a:t>
            </a:r>
            <a:endParaRPr lang="en-US" sz="2800" dirty="0">
              <a:latin typeface="Gill Sans MT" panose="020B0502020104020203" pitchFamily="34" charset="0"/>
            </a:endParaRPr>
          </a:p>
        </p:txBody>
      </p:sp>
      <p:cxnSp>
        <p:nvCxnSpPr>
          <p:cNvPr id="8" name="Straight Arrow Connector 7"/>
          <p:cNvCxnSpPr>
            <a:stCxn id="3" idx="3"/>
            <a:endCxn id="4" idx="1"/>
          </p:cNvCxnSpPr>
          <p:nvPr/>
        </p:nvCxnSpPr>
        <p:spPr>
          <a:xfrm flipV="1">
            <a:off x="4375231" y="2557502"/>
            <a:ext cx="1283824" cy="9761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3" idx="3"/>
          </p:cNvCxnSpPr>
          <p:nvPr/>
        </p:nvCxnSpPr>
        <p:spPr>
          <a:xfrm>
            <a:off x="4375231" y="3533654"/>
            <a:ext cx="1192192" cy="2049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3" idx="3"/>
          </p:cNvCxnSpPr>
          <p:nvPr/>
        </p:nvCxnSpPr>
        <p:spPr>
          <a:xfrm>
            <a:off x="4375231" y="3533654"/>
            <a:ext cx="1169042" cy="12997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649230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942" y="649069"/>
            <a:ext cx="8681012" cy="646331"/>
          </a:xfrm>
          <a:prstGeom prst="rect">
            <a:avLst/>
          </a:prstGeom>
          <a:noFill/>
        </p:spPr>
        <p:txBody>
          <a:bodyPr wrap="square" rtlCol="0">
            <a:spAutoFit/>
          </a:bodyPr>
          <a:lstStyle/>
          <a:p>
            <a:r>
              <a:rPr lang="en-US" sz="3600" dirty="0" smtClean="0">
                <a:latin typeface="Gill Sans MT" panose="020B0502020104020203" pitchFamily="34" charset="0"/>
              </a:rPr>
              <a:t>COMPRHENSIVE SYNTEHSIS OF IMPACTS</a:t>
            </a:r>
            <a:endParaRPr lang="en-US" sz="3600" dirty="0">
              <a:latin typeface="Gill Sans MT" panose="020B0502020104020203"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6359" y="1504707"/>
            <a:ext cx="5910806" cy="4433104"/>
          </a:xfrm>
          <a:prstGeom prst="rect">
            <a:avLst/>
          </a:prstGeom>
        </p:spPr>
      </p:pic>
    </p:spTree>
    <p:extLst>
      <p:ext uri="{BB962C8B-B14F-4D97-AF65-F5344CB8AC3E}">
        <p14:creationId xmlns:p14="http://schemas.microsoft.com/office/powerpoint/2010/main" val="247046547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158" y="1053295"/>
            <a:ext cx="7337867" cy="4318053"/>
          </a:xfrm>
          <a:prstGeom prst="rect">
            <a:avLst/>
          </a:prstGeom>
        </p:spPr>
      </p:pic>
    </p:spTree>
    <p:extLst>
      <p:ext uri="{BB962C8B-B14F-4D97-AF65-F5344CB8AC3E}">
        <p14:creationId xmlns:p14="http://schemas.microsoft.com/office/powerpoint/2010/main" val="311368198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910" y="601882"/>
            <a:ext cx="8367573" cy="5186945"/>
          </a:xfrm>
          <a:prstGeom prst="rect">
            <a:avLst/>
          </a:prstGeom>
        </p:spPr>
      </p:pic>
    </p:spTree>
    <p:extLst>
      <p:ext uri="{BB962C8B-B14F-4D97-AF65-F5344CB8AC3E}">
        <p14:creationId xmlns:p14="http://schemas.microsoft.com/office/powerpoint/2010/main" val="179444670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en-US" dirty="0" smtClean="0"/>
          </a:p>
        </p:txBody>
      </p:sp>
      <p:pic>
        <p:nvPicPr>
          <p:cNvPr id="3075" name="Picture 4"/>
          <p:cNvPicPr>
            <a:picLocks noGrp="1" noChangeAspect="1" noChangeArrowheads="1"/>
          </p:cNvPicPr>
          <p:nvPr>
            <p:ph idx="1"/>
          </p:nvPr>
        </p:nvPicPr>
        <p:blipFill>
          <a:blip r:embed="rId3" cstate="print"/>
          <a:srcRect/>
          <a:stretch>
            <a:fillRect/>
          </a:stretch>
        </p:blipFill>
        <p:spPr>
          <a:xfrm>
            <a:off x="-72048" y="-101265"/>
            <a:ext cx="9216047" cy="6959265"/>
          </a:xfrm>
          <a:noFill/>
        </p:spPr>
      </p:pic>
      <p:sp>
        <p:nvSpPr>
          <p:cNvPr id="8" name="TextBox 7"/>
          <p:cNvSpPr txBox="1"/>
          <p:nvPr/>
        </p:nvSpPr>
        <p:spPr>
          <a:xfrm>
            <a:off x="1752600" y="4800600"/>
            <a:ext cx="5638800" cy="861774"/>
          </a:xfrm>
          <a:prstGeom prst="rect">
            <a:avLst/>
          </a:prstGeom>
          <a:solidFill>
            <a:schemeClr val="tx1"/>
          </a:solidFill>
        </p:spPr>
        <p:txBody>
          <a:bodyPr wrap="square" rtlCol="0">
            <a:spAutoFit/>
          </a:bodyPr>
          <a:lstStyle/>
          <a:p>
            <a:pPr algn="r"/>
            <a:r>
              <a:rPr lang="en-US" sz="5000" b="1" dirty="0" smtClean="0">
                <a:solidFill>
                  <a:schemeClr val="bg1"/>
                </a:solidFill>
                <a:latin typeface="Gill Sans MT" pitchFamily="34" charset="0"/>
                <a:cs typeface="Times New Roman" pitchFamily="18" charset="0"/>
              </a:rPr>
              <a:t>70 % more food </a:t>
            </a:r>
            <a:endParaRPr lang="en-US" sz="5000" b="1" dirty="0">
              <a:solidFill>
                <a:schemeClr val="bg1"/>
              </a:solidFill>
              <a:latin typeface="Gill Sans MT" pitchFamily="34" charset="0"/>
              <a:cs typeface="Times New Roman" pitchFamily="18" charset="0"/>
            </a:endParaRPr>
          </a:p>
        </p:txBody>
      </p:sp>
      <p:sp>
        <p:nvSpPr>
          <p:cNvPr id="12" name="Right Arrow 11"/>
          <p:cNvSpPr/>
          <p:nvPr/>
        </p:nvSpPr>
        <p:spPr>
          <a:xfrm rot="16200000">
            <a:off x="2030662" y="4903538"/>
            <a:ext cx="687764" cy="63428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371600" y="1066800"/>
            <a:ext cx="6400800" cy="861774"/>
          </a:xfrm>
          <a:prstGeom prst="rect">
            <a:avLst/>
          </a:prstGeom>
          <a:solidFill>
            <a:schemeClr val="tx1"/>
          </a:solidFill>
        </p:spPr>
        <p:txBody>
          <a:bodyPr wrap="square" rtlCol="0">
            <a:spAutoFit/>
          </a:bodyPr>
          <a:lstStyle/>
          <a:p>
            <a:r>
              <a:rPr lang="en-US" sz="5000" dirty="0" smtClean="0">
                <a:solidFill>
                  <a:schemeClr val="bg1"/>
                </a:solidFill>
                <a:latin typeface="Gill Sans MT" pitchFamily="34" charset="0"/>
                <a:cs typeface="Times New Roman" pitchFamily="18" charset="0"/>
              </a:rPr>
              <a:t>9 billion people by 2050</a:t>
            </a:r>
            <a:endParaRPr lang="en-US" sz="5000" dirty="0">
              <a:solidFill>
                <a:schemeClr val="bg1"/>
              </a:solidFill>
              <a:latin typeface="Gill Sans MT" pitchFamily="34" charset="0"/>
              <a:cs typeface="Times New Roman" pitchFamily="18" charset="0"/>
            </a:endParaRPr>
          </a:p>
        </p:txBody>
      </p:sp>
    </p:spTree>
    <p:extLst>
      <p:ext uri="{BB962C8B-B14F-4D97-AF65-F5344CB8AC3E}">
        <p14:creationId xmlns:p14="http://schemas.microsoft.com/office/powerpoint/2010/main" val="71568551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Sustainability\Exec Summary\graphics\PNGs\Figure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609600"/>
            <a:ext cx="6163430" cy="613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26933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9990"/>
            <a:ext cx="9144000" cy="6121190"/>
          </a:xfrm>
          <a:prstGeom prst="rect">
            <a:avLst/>
          </a:prstGeom>
        </p:spPr>
      </p:pic>
    </p:spTree>
    <p:extLst>
      <p:ext uri="{BB962C8B-B14F-4D97-AF65-F5344CB8AC3E}">
        <p14:creationId xmlns:p14="http://schemas.microsoft.com/office/powerpoint/2010/main" val="207857304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465" t="6928" r="6564" b="10256"/>
          <a:stretch/>
        </p:blipFill>
        <p:spPr>
          <a:xfrm>
            <a:off x="200025" y="452641"/>
            <a:ext cx="4333875" cy="2733355"/>
          </a:xfrm>
          <a:prstGeom prst="rect">
            <a:avLst/>
          </a:prstGeom>
          <a:ln>
            <a:solidFill>
              <a:schemeClr val="tx1"/>
            </a:solidFill>
          </a:ln>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750" t="9687" r="10000" b="9687"/>
          <a:stretch/>
        </p:blipFill>
        <p:spPr>
          <a:xfrm>
            <a:off x="4662870" y="452641"/>
            <a:ext cx="4386081" cy="2733355"/>
          </a:xfrm>
          <a:prstGeom prst="rect">
            <a:avLst/>
          </a:prstGeom>
          <a:ln>
            <a:solidFill>
              <a:schemeClr val="tx1"/>
            </a:solidFill>
          </a:ln>
        </p:spPr>
      </p:pic>
      <p:pic>
        <p:nvPicPr>
          <p:cNvPr id="6" name="Content Placeholder 5"/>
          <p:cNvPicPr>
            <a:picLocks noChangeAspect="1"/>
          </p:cNvPicPr>
          <p:nvPr/>
        </p:nvPicPr>
        <p:blipFill rotWithShape="1">
          <a:blip r:embed="rId5">
            <a:extLst>
              <a:ext uri="{28A0092B-C50C-407E-A947-70E740481C1C}">
                <a14:useLocalDpi xmlns:a14="http://schemas.microsoft.com/office/drawing/2010/main" val="0"/>
              </a:ext>
            </a:extLst>
          </a:blip>
          <a:srcRect r="3056"/>
          <a:stretch/>
        </p:blipFill>
        <p:spPr>
          <a:xfrm>
            <a:off x="183862" y="3461787"/>
            <a:ext cx="4350038" cy="2500863"/>
          </a:xfrm>
          <a:prstGeom prst="rect">
            <a:avLst/>
          </a:prstGeom>
          <a:ln>
            <a:solidFill>
              <a:schemeClr val="tx1"/>
            </a:solidFill>
          </a:ln>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t="5627" r="533" b="8530"/>
          <a:stretch/>
        </p:blipFill>
        <p:spPr>
          <a:xfrm>
            <a:off x="4720221" y="3461787"/>
            <a:ext cx="4328730" cy="2500863"/>
          </a:xfrm>
          <a:prstGeom prst="rect">
            <a:avLst/>
          </a:prstGeom>
          <a:ln>
            <a:solidFill>
              <a:schemeClr val="tx1"/>
            </a:solidFill>
          </a:ln>
        </p:spPr>
      </p:pic>
    </p:spTree>
    <p:extLst>
      <p:ext uri="{BB962C8B-B14F-4D97-AF65-F5344CB8AC3E}">
        <p14:creationId xmlns:p14="http://schemas.microsoft.com/office/powerpoint/2010/main" val="98106063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438" y="97951"/>
            <a:ext cx="7643655" cy="6633558"/>
          </a:xfrm>
          <a:prstGeom prst="rect">
            <a:avLst/>
          </a:prstGeom>
        </p:spPr>
      </p:pic>
    </p:spTree>
    <p:extLst>
      <p:ext uri="{BB962C8B-B14F-4D97-AF65-F5344CB8AC3E}">
        <p14:creationId xmlns:p14="http://schemas.microsoft.com/office/powerpoint/2010/main" val="286496000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artwhitton.com/wp-content/uploads/2011/03/deer-and-cattle-90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r="5997"/>
          <a:stretch>
            <a:fillRect/>
          </a:stretch>
        </p:blipFill>
        <p:spPr bwMode="auto">
          <a:xfrm>
            <a:off x="13955" y="-138443"/>
            <a:ext cx="9252151" cy="7010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3852" y="226032"/>
            <a:ext cx="8460148" cy="1754326"/>
          </a:xfrm>
          <a:prstGeom prst="rect">
            <a:avLst/>
          </a:prstGeom>
          <a:noFill/>
        </p:spPr>
        <p:txBody>
          <a:bodyPr wrap="square" rtlCol="0">
            <a:spAutoFit/>
          </a:bodyPr>
          <a:lstStyle/>
          <a:p>
            <a:r>
              <a:rPr lang="en-US" sz="3600" dirty="0" smtClean="0">
                <a:solidFill>
                  <a:schemeClr val="bg1"/>
                </a:solidFill>
                <a:latin typeface="Gill Sans MT"/>
                <a:cs typeface="Gill Sans MT"/>
              </a:rPr>
              <a:t>In the last 25 years 21 million acres of ranchland and pastureland has turned into developed property. David White, NRCS </a:t>
            </a:r>
            <a:endParaRPr lang="en-US" sz="3600" dirty="0">
              <a:solidFill>
                <a:schemeClr val="bg1"/>
              </a:solidFill>
              <a:latin typeface="Gill Sans MT"/>
              <a:cs typeface="Gill Sans MT"/>
            </a:endParaRPr>
          </a:p>
        </p:txBody>
      </p:sp>
    </p:spTree>
    <p:extLst>
      <p:ext uri="{BB962C8B-B14F-4D97-AF65-F5344CB8AC3E}">
        <p14:creationId xmlns:p14="http://schemas.microsoft.com/office/powerpoint/2010/main" val="251656308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1746" name="Picture 2" descr="https://encrypted-tbn0.google.com/images?q=tbn:ANd9GcQsY-z0EcYqv_OocYwt6TRZd_tBucJnK0JlHi8LKcM5yif8yrf7"/>
          <p:cNvPicPr>
            <a:picLocks noChangeAspect="1" noChangeArrowheads="1"/>
          </p:cNvPicPr>
          <p:nvPr/>
        </p:nvPicPr>
        <p:blipFill>
          <a:blip r:embed="rId3" cstate="print"/>
          <a:srcRect/>
          <a:stretch>
            <a:fillRect/>
          </a:stretch>
        </p:blipFill>
        <p:spPr bwMode="auto">
          <a:xfrm>
            <a:off x="-76200" y="-304800"/>
            <a:ext cx="6238421" cy="3505200"/>
          </a:xfrm>
          <a:prstGeom prst="rect">
            <a:avLst/>
          </a:prstGeom>
          <a:noFill/>
        </p:spPr>
      </p:pic>
      <p:pic>
        <p:nvPicPr>
          <p:cNvPr id="5" name="Picture 2" descr="https://encrypted-tbn2.google.com/images?q=tbn:ANd9GcTsxxY4FNfrAAT7J_WhRKrivj6dOvVJhnx__nEo9MbQzAwDM9iDQDR_HWS5"/>
          <p:cNvPicPr>
            <a:picLocks noChangeAspect="1" noChangeArrowheads="1"/>
          </p:cNvPicPr>
          <p:nvPr/>
        </p:nvPicPr>
        <p:blipFill>
          <a:blip r:embed="rId4" cstate="print"/>
          <a:srcRect/>
          <a:stretch>
            <a:fillRect/>
          </a:stretch>
        </p:blipFill>
        <p:spPr bwMode="auto">
          <a:xfrm>
            <a:off x="5105400" y="0"/>
            <a:ext cx="3962400" cy="1992270"/>
          </a:xfrm>
          <a:prstGeom prst="rect">
            <a:avLst/>
          </a:prstGeom>
          <a:noFill/>
        </p:spPr>
      </p:pic>
      <p:pic>
        <p:nvPicPr>
          <p:cNvPr id="6" name="Picture 6" descr="https://encrypted-tbn3.google.com/images?q=tbn:ANd9GcQFEGZDZ54G61KCWzDTK09GekP5wbWtyel2YNbn8J4c48hVkGkDu-bwhmY"/>
          <p:cNvPicPr>
            <a:picLocks noChangeAspect="1" noChangeArrowheads="1"/>
          </p:cNvPicPr>
          <p:nvPr/>
        </p:nvPicPr>
        <p:blipFill>
          <a:blip r:embed="rId5" cstate="print"/>
          <a:srcRect/>
          <a:stretch>
            <a:fillRect/>
          </a:stretch>
        </p:blipFill>
        <p:spPr bwMode="auto">
          <a:xfrm>
            <a:off x="5105400" y="1955515"/>
            <a:ext cx="3979164" cy="2235485"/>
          </a:xfrm>
          <a:prstGeom prst="rect">
            <a:avLst/>
          </a:prstGeom>
          <a:noFill/>
        </p:spPr>
      </p:pic>
      <p:pic>
        <p:nvPicPr>
          <p:cNvPr id="7" name="Picture 2" descr="https://encrypted-tbn0.google.com/images?q=tbn:ANd9GcQUHrh3dpFXpLHrHLCgYSVoq_AaWlffWsZhcr9NnXIlV0AQsNjsPS4W47apLg"/>
          <p:cNvPicPr>
            <a:picLocks noChangeAspect="1" noChangeArrowheads="1"/>
          </p:cNvPicPr>
          <p:nvPr/>
        </p:nvPicPr>
        <p:blipFill>
          <a:blip r:embed="rId6" cstate="print"/>
          <a:srcRect/>
          <a:stretch>
            <a:fillRect/>
          </a:stretch>
        </p:blipFill>
        <p:spPr bwMode="auto">
          <a:xfrm>
            <a:off x="0" y="2514600"/>
            <a:ext cx="3276600" cy="2640556"/>
          </a:xfrm>
          <a:prstGeom prst="rect">
            <a:avLst/>
          </a:prstGeom>
          <a:noFill/>
        </p:spPr>
      </p:pic>
      <p:pic>
        <p:nvPicPr>
          <p:cNvPr id="10" name="Picture 2" descr="https://encrypted-tbn2.google.com/images?q=tbn:ANd9GcTazg8YZPZngUjaM9FC5UJPiSYqTmm6RoJS76lIl_PZWcYXyOCf"/>
          <p:cNvPicPr>
            <a:picLocks noChangeAspect="1" noChangeArrowheads="1"/>
          </p:cNvPicPr>
          <p:nvPr/>
        </p:nvPicPr>
        <p:blipFill>
          <a:blip r:embed="rId7" cstate="print"/>
          <a:srcRect/>
          <a:stretch>
            <a:fillRect/>
          </a:stretch>
        </p:blipFill>
        <p:spPr bwMode="auto">
          <a:xfrm>
            <a:off x="228600" y="5039032"/>
            <a:ext cx="2819400" cy="1818968"/>
          </a:xfrm>
          <a:prstGeom prst="rect">
            <a:avLst/>
          </a:prstGeom>
          <a:noFill/>
        </p:spPr>
      </p:pic>
      <p:pic>
        <p:nvPicPr>
          <p:cNvPr id="11" name="Picture 2" descr="http://4.bp.blogspot.com/-e-CfdYUroGI/Tiy0ioZj_OI/AAAAAAAAzzs/N5O9syjzfBM/s320/tumblr_lonkdn3zcn1qb2cg0o1_500.png">
            <a:hlinkClick r:id="rId8"/>
          </p:cNvPr>
          <p:cNvPicPr>
            <a:picLocks noChangeAspect="1" noChangeArrowheads="1"/>
          </p:cNvPicPr>
          <p:nvPr/>
        </p:nvPicPr>
        <p:blipFill>
          <a:blip r:embed="rId9" cstate="print"/>
          <a:srcRect/>
          <a:stretch>
            <a:fillRect/>
          </a:stretch>
        </p:blipFill>
        <p:spPr bwMode="auto">
          <a:xfrm>
            <a:off x="3200400" y="2812727"/>
            <a:ext cx="2743200" cy="4045273"/>
          </a:xfrm>
          <a:prstGeom prst="rect">
            <a:avLst/>
          </a:prstGeom>
          <a:noFill/>
        </p:spPr>
      </p:pic>
      <p:pic>
        <p:nvPicPr>
          <p:cNvPr id="12" name="Picture 2" descr="http://aspoonfulofgoodliving.com/wp-content/uploads/2012/05/Meatless-Mondays.gif"/>
          <p:cNvPicPr>
            <a:picLocks noChangeAspect="1" noChangeArrowheads="1"/>
          </p:cNvPicPr>
          <p:nvPr/>
        </p:nvPicPr>
        <p:blipFill>
          <a:blip r:embed="rId10" cstate="print"/>
          <a:srcRect/>
          <a:stretch>
            <a:fillRect/>
          </a:stretch>
        </p:blipFill>
        <p:spPr bwMode="auto">
          <a:xfrm rot="20900969">
            <a:off x="108500" y="130584"/>
            <a:ext cx="1417674" cy="1219200"/>
          </a:xfrm>
          <a:prstGeom prst="rect">
            <a:avLst/>
          </a:prstGeom>
          <a:noFill/>
        </p:spPr>
      </p:pic>
      <p:pic>
        <p:nvPicPr>
          <p:cNvPr id="9" name="Picture 4" descr="http://elections.thinkaboutit.eu/wp-content/uploads/2009/02/less-meat-less-heat1.jpg"/>
          <p:cNvPicPr>
            <a:picLocks noGrp="1" noChangeAspect="1" noChangeArrowheads="1"/>
          </p:cNvPicPr>
          <p:nvPr>
            <p:ph idx="1"/>
          </p:nvPr>
        </p:nvPicPr>
        <p:blipFill>
          <a:blip r:embed="rId11" cstate="print"/>
          <a:srcRect/>
          <a:stretch>
            <a:fillRect/>
          </a:stretch>
        </p:blipFill>
        <p:spPr bwMode="auto">
          <a:xfrm>
            <a:off x="6348002" y="4204874"/>
            <a:ext cx="2491198" cy="2653126"/>
          </a:xfrm>
          <a:prstGeom prst="rect">
            <a:avLst/>
          </a:prstGeom>
          <a:noFill/>
        </p:spPr>
      </p:pic>
    </p:spTree>
    <p:extLst>
      <p:ext uri="{BB962C8B-B14F-4D97-AF65-F5344CB8AC3E}">
        <p14:creationId xmlns:p14="http://schemas.microsoft.com/office/powerpoint/2010/main" val="370666936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262" y="707476"/>
            <a:ext cx="3762526" cy="237039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 y="3570499"/>
            <a:ext cx="4343399" cy="2420747"/>
          </a:xfrm>
          <a:prstGeom prst="rect">
            <a:avLst/>
          </a:prstGeom>
          <a:ln>
            <a:solidFill>
              <a:schemeClr val="tx1"/>
            </a:solidFill>
          </a:ln>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6748" b="11869"/>
          <a:stretch/>
        </p:blipFill>
        <p:spPr>
          <a:xfrm>
            <a:off x="4581525" y="3571875"/>
            <a:ext cx="4476750" cy="2428876"/>
          </a:xfrm>
          <a:prstGeom prst="rect">
            <a:avLst/>
          </a:prstGeom>
          <a:ln>
            <a:solidFill>
              <a:schemeClr val="tx1"/>
            </a:solidFill>
          </a:ln>
        </p:spPr>
      </p:pic>
    </p:spTree>
    <p:extLst>
      <p:ext uri="{BB962C8B-B14F-4D97-AF65-F5344CB8AC3E}">
        <p14:creationId xmlns:p14="http://schemas.microsoft.com/office/powerpoint/2010/main" val="74866265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p:spPr>
        <p:txBody>
          <a:bodyPr/>
          <a:lstStyle/>
          <a:p>
            <a:pPr lvl="1"/>
            <a:r>
              <a:rPr lang="en-US" dirty="0" smtClean="0">
                <a:latin typeface="Gill Sans MT" pitchFamily="34" charset="0"/>
              </a:rPr>
              <a:t>What makes science NOT usable? </a:t>
            </a:r>
          </a:p>
          <a:p>
            <a:pPr marL="1485900" lvl="2" indent="-342900"/>
            <a:r>
              <a:rPr lang="en-US" dirty="0" smtClean="0">
                <a:latin typeface="Gill Sans MT" pitchFamily="34" charset="0"/>
              </a:rPr>
              <a:t>Grazing studied as an “on-off switch”</a:t>
            </a:r>
          </a:p>
          <a:p>
            <a:pPr marL="1485900" lvl="2" indent="-342900"/>
            <a:r>
              <a:rPr lang="en-US" dirty="0" smtClean="0">
                <a:latin typeface="Gill Sans MT" pitchFamily="34" charset="0"/>
              </a:rPr>
              <a:t>400 page reporting documents </a:t>
            </a:r>
            <a:r>
              <a:rPr lang="en-US" dirty="0">
                <a:latin typeface="Gill Sans MT" pitchFamily="34" charset="0"/>
              </a:rPr>
              <a:t>	</a:t>
            </a:r>
          </a:p>
        </p:txBody>
      </p:sp>
      <p:sp>
        <p:nvSpPr>
          <p:cNvPr id="2" name="TextBox 1"/>
          <p:cNvSpPr txBox="1"/>
          <p:nvPr/>
        </p:nvSpPr>
        <p:spPr>
          <a:xfrm>
            <a:off x="609600" y="649069"/>
            <a:ext cx="8153400" cy="646331"/>
          </a:xfrm>
          <a:prstGeom prst="rect">
            <a:avLst/>
          </a:prstGeom>
          <a:noFill/>
        </p:spPr>
        <p:txBody>
          <a:bodyPr wrap="square" rtlCol="0">
            <a:spAutoFit/>
          </a:bodyPr>
          <a:lstStyle/>
          <a:p>
            <a:r>
              <a:rPr lang="en-US" sz="3600" dirty="0" smtClean="0">
                <a:latin typeface="Gill Sans MT" panose="020B0502020104020203" pitchFamily="34" charset="0"/>
              </a:rPr>
              <a:t>WHAT MAKES SCIENCE USABLE?</a:t>
            </a:r>
            <a:endParaRPr lang="en-US" sz="3600" dirty="0">
              <a:latin typeface="Gill Sans MT" panose="020B0502020104020203" pitchFamily="34" charset="0"/>
            </a:endParaRPr>
          </a:p>
        </p:txBody>
      </p:sp>
    </p:spTree>
    <p:extLst>
      <p:ext uri="{BB962C8B-B14F-4D97-AF65-F5344CB8AC3E}">
        <p14:creationId xmlns:p14="http://schemas.microsoft.com/office/powerpoint/2010/main" val="342646842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p:spPr>
        <p:txBody>
          <a:bodyPr/>
          <a:lstStyle/>
          <a:p>
            <a:pPr lvl="1"/>
            <a:r>
              <a:rPr lang="en-US" dirty="0" smtClean="0">
                <a:latin typeface="Gill Sans MT" pitchFamily="34" charset="0"/>
              </a:rPr>
              <a:t>Who uses the information? </a:t>
            </a:r>
            <a:endParaRPr lang="en-US" dirty="0">
              <a:latin typeface="Gill Sans MT" pitchFamily="34" charset="0"/>
            </a:endParaRPr>
          </a:p>
          <a:p>
            <a:pPr marL="1485900" lvl="2" indent="-342900"/>
            <a:r>
              <a:rPr lang="en-US" dirty="0" smtClean="0">
                <a:latin typeface="Gill Sans MT" pitchFamily="34" charset="0"/>
              </a:rPr>
              <a:t>Land managers, scientists </a:t>
            </a:r>
          </a:p>
          <a:p>
            <a:pPr marL="1485900" lvl="2" indent="-342900"/>
            <a:r>
              <a:rPr lang="en-US" dirty="0" smtClean="0">
                <a:latin typeface="Gill Sans MT" pitchFamily="34" charset="0"/>
              </a:rPr>
              <a:t>Gap in </a:t>
            </a:r>
            <a:r>
              <a:rPr lang="en-US" dirty="0" smtClean="0">
                <a:latin typeface="Gill Sans MT" pitchFamily="34" charset="0"/>
              </a:rPr>
              <a:t>communication</a:t>
            </a:r>
            <a:endParaRPr lang="en-US" dirty="0" smtClean="0">
              <a:latin typeface="Gill Sans MT" pitchFamily="34" charset="0"/>
            </a:endParaRPr>
          </a:p>
        </p:txBody>
      </p:sp>
      <p:sp>
        <p:nvSpPr>
          <p:cNvPr id="2" name="TextBox 1"/>
          <p:cNvSpPr txBox="1"/>
          <p:nvPr/>
        </p:nvSpPr>
        <p:spPr>
          <a:xfrm>
            <a:off x="609600" y="649069"/>
            <a:ext cx="8153400" cy="646331"/>
          </a:xfrm>
          <a:prstGeom prst="rect">
            <a:avLst/>
          </a:prstGeom>
          <a:noFill/>
        </p:spPr>
        <p:txBody>
          <a:bodyPr wrap="square" rtlCol="0">
            <a:spAutoFit/>
          </a:bodyPr>
          <a:lstStyle/>
          <a:p>
            <a:r>
              <a:rPr lang="en-US" sz="3600" dirty="0" smtClean="0">
                <a:latin typeface="Gill Sans MT" panose="020B0502020104020203" pitchFamily="34" charset="0"/>
              </a:rPr>
              <a:t>WHAT MAKES SCIENCE USABLE?</a:t>
            </a:r>
            <a:endParaRPr lang="en-US" sz="3600" dirty="0">
              <a:latin typeface="Gill Sans MT" panose="020B0502020104020203" pitchFamily="34" charset="0"/>
            </a:endParaRPr>
          </a:p>
        </p:txBody>
      </p:sp>
    </p:spTree>
    <p:extLst>
      <p:ext uri="{BB962C8B-B14F-4D97-AF65-F5344CB8AC3E}">
        <p14:creationId xmlns:p14="http://schemas.microsoft.com/office/powerpoint/2010/main" val="230980036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335</TotalTime>
  <Words>1007</Words>
  <Application>Microsoft Office PowerPoint</Application>
  <PresentationFormat>On-screen Show (4:3)</PresentationFormat>
  <Paragraphs>76</Paragraphs>
  <Slides>20</Slides>
  <Notes>20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20</vt:i4>
      </vt:variant>
    </vt:vector>
  </HeadingPairs>
  <TitlesOfParts>
    <vt:vector size="30" baseType="lpstr">
      <vt:lpstr>Arial</vt:lpstr>
      <vt:lpstr>Calibri</vt:lpstr>
      <vt:lpstr>Caslon 224 Book</vt:lpstr>
      <vt:lpstr>Gill Sans MT</vt:lpstr>
      <vt:lpstr>JaneAusten</vt:lpstr>
      <vt:lpstr>L Helvetica Light</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directions of usable animal science for sustainable rangelands</dc:title>
  <dc:creator>Kim Stackhouse</dc:creator>
  <cp:lastModifiedBy>Kim Stackhouse</cp:lastModifiedBy>
  <cp:revision>21</cp:revision>
  <dcterms:created xsi:type="dcterms:W3CDTF">2015-08-04T15:12:55Z</dcterms:created>
  <dcterms:modified xsi:type="dcterms:W3CDTF">2015-08-12T15:51:13Z</dcterms:modified>
</cp:coreProperties>
</file>