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23"/>
  </p:notesMasterIdLst>
  <p:handoutMasterIdLst>
    <p:handoutMasterId r:id="rId24"/>
  </p:handoutMasterIdLst>
  <p:sldIdLst>
    <p:sldId id="256" r:id="rId3"/>
    <p:sldId id="417" r:id="rId4"/>
    <p:sldId id="409" r:id="rId5"/>
    <p:sldId id="413" r:id="rId6"/>
    <p:sldId id="407" r:id="rId7"/>
    <p:sldId id="418" r:id="rId8"/>
    <p:sldId id="416" r:id="rId9"/>
    <p:sldId id="429" r:id="rId10"/>
    <p:sldId id="408" r:id="rId11"/>
    <p:sldId id="406" r:id="rId12"/>
    <p:sldId id="428" r:id="rId13"/>
    <p:sldId id="424" r:id="rId14"/>
    <p:sldId id="422" r:id="rId15"/>
    <p:sldId id="415" r:id="rId16"/>
    <p:sldId id="414" r:id="rId17"/>
    <p:sldId id="412" r:id="rId18"/>
    <p:sldId id="381" r:id="rId19"/>
    <p:sldId id="309" r:id="rId20"/>
    <p:sldId id="426" r:id="rId21"/>
    <p:sldId id="421" r:id="rId22"/>
  </p:sldIdLst>
  <p:sldSz cx="10150475" cy="7589838"/>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90">
          <p15:clr>
            <a:srgbClr val="A4A3A4"/>
          </p15:clr>
        </p15:guide>
        <p15:guide id="2" pos="3197">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FF33CC"/>
    <a:srgbClr val="FFFFCC"/>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5" autoAdjust="0"/>
    <p:restoredTop sz="97339" autoAdjust="0"/>
  </p:normalViewPr>
  <p:slideViewPr>
    <p:cSldViewPr>
      <p:cViewPr varScale="1">
        <p:scale>
          <a:sx n="138" d="100"/>
          <a:sy n="138" d="100"/>
        </p:scale>
        <p:origin x="672" y="108"/>
      </p:cViewPr>
      <p:guideLst>
        <p:guide orient="horz" pos="2390"/>
        <p:guide pos="3197"/>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7" d="100"/>
          <a:sy n="117" d="100"/>
        </p:scale>
        <p:origin x="391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6F51A598-409C-4140-A5D0-A5B3B7B10207}" type="datetimeFigureOut">
              <a:rPr lang="en-US" smtClean="0"/>
              <a:t>8/12/2015</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7816969E-0AC3-45FE-B2C5-51EB5C427B7A}" type="slidenum">
              <a:rPr lang="en-US" smtClean="0"/>
              <a:t>‹#›</a:t>
            </a:fld>
            <a:endParaRPr lang="en-US" dirty="0"/>
          </a:p>
        </p:txBody>
      </p:sp>
    </p:spTree>
    <p:extLst>
      <p:ext uri="{BB962C8B-B14F-4D97-AF65-F5344CB8AC3E}">
        <p14:creationId xmlns:p14="http://schemas.microsoft.com/office/powerpoint/2010/main" val="696178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81923"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81924" name="Rectangle 4"/>
          <p:cNvSpPr>
            <a:spLocks noGrp="1" noRot="1" noChangeAspect="1" noChangeArrowheads="1" noTextEdit="1"/>
          </p:cNvSpPr>
          <p:nvPr>
            <p:ph type="sldImg" idx="2"/>
          </p:nvPr>
        </p:nvSpPr>
        <p:spPr bwMode="auto">
          <a:xfrm>
            <a:off x="1098550" y="696913"/>
            <a:ext cx="4660900" cy="3486150"/>
          </a:xfrm>
          <a:prstGeom prst="rect">
            <a:avLst/>
          </a:prstGeom>
          <a:noFill/>
          <a:ln w="9525">
            <a:solidFill>
              <a:srgbClr val="000000"/>
            </a:solidFill>
            <a:miter lim="800000"/>
            <a:headEnd/>
            <a:tailEnd/>
          </a:ln>
          <a:effectLst/>
        </p:spPr>
      </p:sp>
      <p:sp>
        <p:nvSpPr>
          <p:cNvPr id="81925"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26"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81927"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8131677-3C17-46BC-8F4C-72440401120B}" type="slidenum">
              <a:rPr lang="en-US"/>
              <a:pPr/>
              <a:t>‹#›</a:t>
            </a:fld>
            <a:endParaRPr lang="en-US" dirty="0"/>
          </a:p>
        </p:txBody>
      </p:sp>
    </p:spTree>
    <p:extLst>
      <p:ext uri="{BB962C8B-B14F-4D97-AF65-F5344CB8AC3E}">
        <p14:creationId xmlns:p14="http://schemas.microsoft.com/office/powerpoint/2010/main" val="1932115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1953C-23D9-441D-B0E0-AD0B184E1A84}" type="slidenum">
              <a:rPr lang="en-US"/>
              <a:pPr/>
              <a:t>1</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937470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growing seasons in rangeland ecosystems are generally short (typically</a:t>
            </a:r>
            <a:r>
              <a:rPr lang="en-US" baseline="0" dirty="0" smtClean="0"/>
              <a:t> less than half a year), annual net primary productivity is low and management X environment interactions dominate </a:t>
            </a:r>
            <a:r>
              <a:rPr lang="en-US" baseline="0" dirty="0" err="1" smtClean="0"/>
              <a:t>ecosytem</a:t>
            </a:r>
            <a:r>
              <a:rPr lang="en-US" baseline="0" dirty="0" smtClean="0"/>
              <a:t> processes, it is not surprising that low organic matter soils (typically less than 1%) sequester limited organic carbon.  Proper management focus on rangelands, therefore, largely addresses conservation of existing soil resources and preventing degradation of these soil resources since enhancement of soil resources, differentiating between “average” and “excellent” management on soil responses can be problematic and different given that discernable effects are often not readily apparent.</a:t>
            </a:r>
          </a:p>
          <a:p>
            <a:endParaRPr lang="en-US" baseline="0" dirty="0" smtClean="0"/>
          </a:p>
          <a:p>
            <a:r>
              <a:rPr lang="en-US" baseline="0" dirty="0" smtClean="0"/>
              <a:t>Climatic limitations (including predicted changes in temperatures and precipitation, as well as an increase in frequency of extreme events, of rangelands ecosystems often result in lower productive capacity of many systems, thus precluding the use of input driven management techniques and philosophies.  </a:t>
            </a:r>
          </a:p>
          <a:p>
            <a:endParaRPr lang="en-US" baseline="0" dirty="0" smtClean="0"/>
          </a:p>
          <a:p>
            <a:r>
              <a:rPr lang="en-US" baseline="0" dirty="0" smtClean="0"/>
              <a:t>As, such metrics of soil health (including, chemical, physical and biological) will need to have very high accuracy and precision to effectively demonstrate “true” changes in these metrics attributable to conservation practices over time.</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16</a:t>
            </a:fld>
            <a:endParaRPr lang="en-US" dirty="0"/>
          </a:p>
        </p:txBody>
      </p:sp>
    </p:spTree>
    <p:extLst>
      <p:ext uri="{BB962C8B-B14F-4D97-AF65-F5344CB8AC3E}">
        <p14:creationId xmlns:p14="http://schemas.microsoft.com/office/powerpoint/2010/main" val="2062548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responses of soils and hydrology</a:t>
            </a:r>
            <a:r>
              <a:rPr lang="en-US" baseline="0" dirty="0" smtClean="0"/>
              <a:t> to fire are highly variable, but water repellency and resulting runoff and soil erosion with greater sediment loads are negative effects of extreme soil heating that occurs mostly under intense wildfires where fire has been absent for many years or in ecosystems with less evolutionary importance of fire.</a:t>
            </a:r>
          </a:p>
          <a:p>
            <a:endParaRPr lang="en-US" baseline="0" dirty="0" smtClean="0"/>
          </a:p>
          <a:p>
            <a:r>
              <a:rPr lang="en-US" baseline="0" dirty="0" smtClean="0"/>
              <a:t>In a rangeland synthesis on prescribed fire (Sam </a:t>
            </a:r>
            <a:r>
              <a:rPr lang="en-US" baseline="0" dirty="0" err="1" smtClean="0"/>
              <a:t>Fuhlendorf</a:t>
            </a:r>
            <a:r>
              <a:rPr lang="en-US" baseline="0" dirty="0" smtClean="0"/>
              <a:t>) as a conservation practice in the US, only 17 studies were identified where soil responses were addressed.</a:t>
            </a:r>
          </a:p>
          <a:p>
            <a:endParaRPr lang="en-US" baseline="0" dirty="0" smtClean="0"/>
          </a:p>
          <a:p>
            <a:r>
              <a:rPr lang="en-US" baseline="0" dirty="0" smtClean="0"/>
              <a:t>Spatial pattern of soil biogeochemical resources are usually unaffected by burning, either prescribed fires or single intense wildfire event.  However, intense wildfires do affect small-scale (microsites) surface characteristics associated with hydrology, temperature and erosion.  Increasing frequency of wildfires could alter the spatial pattern of soil biogeochemical resources as well.  Additionally, more wildfires can influence landscape changes associated with runoff and soil erosion, largely mediated through plant compositional modifications (conversion of sagebrush grassland to monocultures of invasive annual grasses).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17</a:t>
            </a:fld>
            <a:endParaRPr lang="en-US" dirty="0"/>
          </a:p>
        </p:txBody>
      </p:sp>
    </p:spTree>
    <p:extLst>
      <p:ext uri="{BB962C8B-B14F-4D97-AF65-F5344CB8AC3E}">
        <p14:creationId xmlns:p14="http://schemas.microsoft.com/office/powerpoint/2010/main" val="229579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62B90-6AA7-4656-9CB1-F3513FF8E2DC}" type="slidenum">
              <a:rPr lang="en-US"/>
              <a:pPr/>
              <a:t>18</a:t>
            </a:fld>
            <a:endParaRPr lang="en-US" dirty="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dirty="0" smtClean="0"/>
              <a:t>While soils, and soil health, have often toiled in obscurity, two major events in 2015 represent a dramatic change in notoriety, making this a watershed year for soil in term of press attention.</a:t>
            </a:r>
          </a:p>
          <a:p>
            <a:endParaRPr lang="en-US" dirty="0" smtClean="0"/>
          </a:p>
          <a:p>
            <a:r>
              <a:rPr lang="en-US" dirty="0" smtClean="0"/>
              <a:t>First, United Nations General Assembly has declared 2015 as the International Year of the Soil</a:t>
            </a:r>
          </a:p>
          <a:p>
            <a:endParaRPr lang="en-US" dirty="0" smtClean="0"/>
          </a:p>
          <a:p>
            <a:r>
              <a:rPr lang="en-US" dirty="0" smtClean="0"/>
              <a:t>Second, USDA Secretary Tom Vilsack announced on April 23</a:t>
            </a:r>
            <a:r>
              <a:rPr lang="en-US" baseline="30000" dirty="0" smtClean="0"/>
              <a:t>rd</a:t>
            </a:r>
            <a:r>
              <a:rPr lang="en-US" dirty="0" smtClean="0"/>
              <a:t>,</a:t>
            </a:r>
            <a:r>
              <a:rPr lang="en-US" baseline="0" dirty="0" smtClean="0"/>
              <a:t> 2015 that Soil Health was one of the ten USDA building blocks for Climate Smart Agriculture and Forest Strategy</a:t>
            </a:r>
          </a:p>
          <a:p>
            <a:endParaRPr lang="en-US" baseline="0" dirty="0" smtClean="0"/>
          </a:p>
          <a:p>
            <a:r>
              <a:rPr lang="en-US" dirty="0" smtClean="0"/>
              <a:t>As a result</a:t>
            </a:r>
            <a:r>
              <a:rPr lang="en-US" baseline="0" dirty="0" smtClean="0"/>
              <a:t> of these two efforts, the future for soil health for usable science is quite promising for land managers, innovative producers and climate-informed decision makers.</a:t>
            </a:r>
            <a:endParaRPr lang="en-US" dirty="0"/>
          </a:p>
        </p:txBody>
      </p:sp>
    </p:spTree>
    <p:extLst>
      <p:ext uri="{BB962C8B-B14F-4D97-AF65-F5344CB8AC3E}">
        <p14:creationId xmlns:p14="http://schemas.microsoft.com/office/powerpoint/2010/main" val="167792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obscurity of soils</a:t>
            </a:r>
            <a:r>
              <a:rPr lang="en-US" baseline="0" dirty="0" smtClean="0"/>
              <a:t> was reflected in the prioritization of the 142 identified issues from the usable science Workshop held at the Noble FDN, early June 2014.</a:t>
            </a:r>
          </a:p>
          <a:p>
            <a:endParaRPr lang="en-US" baseline="0" dirty="0" smtClean="0"/>
          </a:p>
          <a:p>
            <a:r>
              <a:rPr lang="en-US" baseline="0" dirty="0" smtClean="0"/>
              <a:t>For the 5 groups(Water, animals, Vegetation, Scio-eco., and Soils) only 1 soil issue was in the top 20% (and it ranked #28)  The next was a cluster od soil issues ranking 50-52 and then ended with 141 and 142.  and, that being microbial communities.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3</a:t>
            </a:fld>
            <a:endParaRPr lang="en-US" dirty="0"/>
          </a:p>
        </p:txBody>
      </p:sp>
    </p:spTree>
    <p:extLst>
      <p:ext uri="{BB962C8B-B14F-4D97-AF65-F5344CB8AC3E}">
        <p14:creationId xmlns:p14="http://schemas.microsoft.com/office/powerpoint/2010/main" val="370911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the Offensive</a:t>
            </a:r>
            <a:r>
              <a:rPr lang="en-US" baseline="0" dirty="0" smtClean="0"/>
              <a:t> lineman on a football team, soil toils in obscurity.  Soils are often under-appreciated and taken for granted.  For, an offensive lineman, notoriety is obtained by number of pancake blocks and the lack of sacks allowed, as well as flagged for a penalty on a game-changing play.</a:t>
            </a:r>
          </a:p>
          <a:p>
            <a:endParaRPr lang="en-US" baseline="0" dirty="0" smtClean="0"/>
          </a:p>
          <a:p>
            <a:r>
              <a:rPr lang="en-US" baseline="0" dirty="0" smtClean="0"/>
              <a:t>Likewise, soil receives little press until it garners public attention when it is lost from land do to wind (drought) or by water (floods), or when mismanagement leads to degradation.</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4</a:t>
            </a:fld>
            <a:endParaRPr lang="en-US" dirty="0"/>
          </a:p>
        </p:txBody>
      </p:sp>
    </p:spTree>
    <p:extLst>
      <p:ext uri="{BB962C8B-B14F-4D97-AF65-F5344CB8AC3E}">
        <p14:creationId xmlns:p14="http://schemas.microsoft.com/office/powerpoint/2010/main" val="1511802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Benchmark events such as the 1930’s dust bowl remain entrenched for land managers in how drought can lead to widespread wind erosion or water erosion and this is</a:t>
            </a:r>
            <a:r>
              <a:rPr lang="en-US" baseline="0" dirty="0" smtClean="0"/>
              <a:t> expected to </a:t>
            </a:r>
            <a:r>
              <a:rPr lang="en-US" dirty="0" smtClean="0"/>
              <a:t> potentially increase in extreme rain fall events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5</a:t>
            </a:fld>
            <a:endParaRPr lang="en-US" dirty="0"/>
          </a:p>
        </p:txBody>
      </p:sp>
    </p:spTree>
    <p:extLst>
      <p:ext uri="{BB962C8B-B14F-4D97-AF65-F5344CB8AC3E}">
        <p14:creationId xmlns:p14="http://schemas.microsoft.com/office/powerpoint/2010/main" val="257523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tremendous interest, both from producers and USDA, in augmenting soil health (physical, chemical, and biological components) with appropriate conservation practices to increase production</a:t>
            </a:r>
            <a:r>
              <a:rPr lang="en-US" baseline="0" dirty="0" smtClean="0"/>
              <a:t> capacity and ecosystem services through enhanced soil water holding capacity, increased nutrient cycling and great resilience to weather variability and predicted climate changes.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9</a:t>
            </a:fld>
            <a:endParaRPr lang="en-US" dirty="0"/>
          </a:p>
        </p:txBody>
      </p:sp>
    </p:spTree>
    <p:extLst>
      <p:ext uri="{BB962C8B-B14F-4D97-AF65-F5344CB8AC3E}">
        <p14:creationId xmlns:p14="http://schemas.microsoft.com/office/powerpoint/2010/main" val="29241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relevant differences</a:t>
            </a:r>
            <a:r>
              <a:rPr lang="en-US" baseline="0" dirty="0" smtClean="0"/>
              <a:t> between croplands and rangelands for soil health include:</a:t>
            </a:r>
          </a:p>
          <a:p>
            <a:pPr marL="228600" indent="-228600">
              <a:buAutoNum type="arabicParenR"/>
            </a:pPr>
            <a:r>
              <a:rPr lang="en-US" baseline="0" dirty="0" smtClean="0"/>
              <a:t>Intensive management for crops vs. extensive management for rangelands</a:t>
            </a:r>
          </a:p>
          <a:p>
            <a:pPr marL="228600" indent="-228600">
              <a:buAutoNum type="arabicParenR"/>
            </a:pPr>
            <a:r>
              <a:rPr lang="en-US" baseline="0" dirty="0" smtClean="0"/>
              <a:t>Annual plants for crops vs. perennial plants in rangelands</a:t>
            </a:r>
          </a:p>
          <a:p>
            <a:pPr marL="228600" indent="-228600">
              <a:buAutoNum type="arabicParenR"/>
            </a:pPr>
            <a:r>
              <a:rPr lang="en-US" baseline="0" dirty="0" smtClean="0"/>
              <a:t>Croplands are mostly found in more mesic environments (along with introduced pastures) vs rangelands are largely in more semiarid and arid environments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11</a:t>
            </a:fld>
            <a:endParaRPr lang="en-US" dirty="0"/>
          </a:p>
        </p:txBody>
      </p:sp>
    </p:spTree>
    <p:extLst>
      <p:ext uri="{BB962C8B-B14F-4D97-AF65-F5344CB8AC3E}">
        <p14:creationId xmlns:p14="http://schemas.microsoft.com/office/powerpoint/2010/main" val="273461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within the broad category of rangelands, these ecosystems are markedly different in terms of their soils and climate (exemplified by the </a:t>
            </a:r>
            <a:r>
              <a:rPr lang="en-US" dirty="0" err="1" smtClean="0"/>
              <a:t>mollisols</a:t>
            </a:r>
            <a:r>
              <a:rPr lang="en-US" dirty="0" smtClean="0"/>
              <a:t> of the Great Plains vs the </a:t>
            </a:r>
            <a:r>
              <a:rPr lang="en-US" dirty="0" err="1" smtClean="0"/>
              <a:t>aridisols</a:t>
            </a:r>
            <a:r>
              <a:rPr lang="en-US" baseline="0" dirty="0" smtClean="0"/>
              <a:t> of the Great Basin)</a:t>
            </a:r>
          </a:p>
          <a:p>
            <a:endParaRPr lang="en-US" baseline="0" dirty="0" smtClean="0"/>
          </a:p>
          <a:p>
            <a:r>
              <a:rPr lang="en-US" baseline="0" dirty="0" smtClean="0"/>
              <a:t>Vegetation physiognomy (grasslands, </a:t>
            </a:r>
            <a:r>
              <a:rPr lang="en-US" baseline="0" dirty="0" err="1" smtClean="0"/>
              <a:t>shrublands</a:t>
            </a:r>
            <a:r>
              <a:rPr lang="en-US" baseline="0" dirty="0" smtClean="0"/>
              <a:t>, prairies, savannas)</a:t>
            </a:r>
          </a:p>
          <a:p>
            <a:endParaRPr lang="en-US" baseline="0" dirty="0" smtClean="0"/>
          </a:p>
          <a:p>
            <a:r>
              <a:rPr lang="en-US" baseline="0" dirty="0" smtClean="0"/>
              <a:t>Evolutionary history (Great Plains with large migratory herbivore herds vs Great Basin with small-sized browsers)</a:t>
            </a:r>
          </a:p>
          <a:p>
            <a:endParaRPr lang="en-US" baseline="0" dirty="0" smtClean="0"/>
          </a:p>
          <a:p>
            <a:r>
              <a:rPr lang="en-US" dirty="0" smtClean="0"/>
              <a:t>Together, these factors define the inherent resistance and responses of regions and individual sites to grazing.</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12</a:t>
            </a:fld>
            <a:endParaRPr lang="en-US" dirty="0"/>
          </a:p>
        </p:txBody>
      </p:sp>
    </p:spTree>
    <p:extLst>
      <p:ext uri="{BB962C8B-B14F-4D97-AF65-F5344CB8AC3E}">
        <p14:creationId xmlns:p14="http://schemas.microsoft.com/office/powerpoint/2010/main" val="278823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Differential responses to grazing, defined as ecological state changes, for rangelands are demonstrated by the conversion of sagebrush </a:t>
            </a:r>
            <a:r>
              <a:rPr lang="en-US" dirty="0" err="1" smtClean="0"/>
              <a:t>shrublands</a:t>
            </a:r>
            <a:r>
              <a:rPr lang="en-US" dirty="0" smtClean="0"/>
              <a:t> in Nevada</a:t>
            </a:r>
            <a:r>
              <a:rPr lang="en-US" baseline="0" dirty="0" smtClean="0"/>
              <a:t> to monocultures of invasive annual grasses, and the conversion of desert grasslands in New Mexico to sparse </a:t>
            </a:r>
            <a:r>
              <a:rPr lang="en-US" baseline="0" dirty="0" err="1" smtClean="0"/>
              <a:t>shrublands</a:t>
            </a:r>
            <a:r>
              <a:rPr lang="en-US" baseline="0" dirty="0" smtClean="0"/>
              <a:t> with high amounts of </a:t>
            </a:r>
            <a:r>
              <a:rPr lang="en-US" baseline="0" dirty="0" err="1" smtClean="0"/>
              <a:t>bareground</a:t>
            </a:r>
            <a:r>
              <a:rPr lang="en-US" baseline="0" dirty="0" smtClean="0"/>
              <a:t> cover.  Much more subtle examples of vegetation change are exhibited in much of the Great Palins where a long evolutionary history of grazing by large herbivores results in a slow, gradual changes to vegetation even with substantial differences in stocking rates (example still no discernable state change with heavy vs. light stocking in northern mixed prairie after 34 </a:t>
            </a:r>
            <a:r>
              <a:rPr lang="en-US" baseline="0" dirty="0" err="1" smtClean="0"/>
              <a:t>yrs</a:t>
            </a:r>
            <a:r>
              <a:rPr lang="en-US" baseline="0" dirty="0" smtClean="0"/>
              <a:t> of experimental season-long grazing, </a:t>
            </a:r>
            <a:r>
              <a:rPr lang="en-US" baseline="0" dirty="0" err="1" smtClean="0"/>
              <a:t>Porensky</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14</a:t>
            </a:fld>
            <a:endParaRPr lang="en-US" dirty="0"/>
          </a:p>
        </p:txBody>
      </p:sp>
    </p:spTree>
    <p:extLst>
      <p:ext uri="{BB962C8B-B14F-4D97-AF65-F5344CB8AC3E}">
        <p14:creationId xmlns:p14="http://schemas.microsoft.com/office/powerpoint/2010/main" val="378508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Differences among</a:t>
            </a:r>
            <a:r>
              <a:rPr lang="en-US" baseline="0" dirty="0" smtClean="0"/>
              <a:t> rangeland ecosystems at the continental scale are often confounded at the local scale by the high degree of spatial heterogeneity of soils (landscape position, aspect, geological influences, historical/current erosion) and temporal variability of environmental factors, primarily precipitation in these water-limited systems (droughts to downpours).</a:t>
            </a:r>
          </a:p>
          <a:p>
            <a:endParaRPr lang="en-US" baseline="0" dirty="0" smtClean="0"/>
          </a:p>
          <a:p>
            <a:r>
              <a:rPr lang="en-US" baseline="0" dirty="0" smtClean="0"/>
              <a:t>Although this spatial and temporal diversity is common in agricultural systems around the world, modern agronomic techniques have homogenized croplands and pasturelands with substantial inputs and intensive management.</a:t>
            </a:r>
          </a:p>
          <a:p>
            <a:endParaRPr lang="en-US" baseline="0" dirty="0" smtClean="0"/>
          </a:p>
          <a:p>
            <a:r>
              <a:rPr lang="en-US" baseline="0" dirty="0" smtClean="0"/>
              <a:t>For rangelands, however there remains a key need to evaluate possible metrics of soil health for sensitivity as early warning indicators to determine transitions/thresholds on state-and-transition models.  In transition-prone ecosystem with high resilience, these soil health based indicators could be used to implement management changes to prevent undesirable transitions.</a:t>
            </a:r>
            <a:endParaRPr lang="en-US" dirty="0"/>
          </a:p>
        </p:txBody>
      </p:sp>
      <p:sp>
        <p:nvSpPr>
          <p:cNvPr id="4" name="Slide Number Placeholder 3"/>
          <p:cNvSpPr>
            <a:spLocks noGrp="1"/>
          </p:cNvSpPr>
          <p:nvPr>
            <p:ph type="sldNum" sz="quarter" idx="10"/>
          </p:nvPr>
        </p:nvSpPr>
        <p:spPr/>
        <p:txBody>
          <a:bodyPr/>
          <a:lstStyle/>
          <a:p>
            <a:fld id="{B8131677-3C17-46BC-8F4C-72440401120B}" type="slidenum">
              <a:rPr lang="en-US" smtClean="0"/>
              <a:pPr/>
              <a:t>15</a:t>
            </a:fld>
            <a:endParaRPr lang="en-US" dirty="0"/>
          </a:p>
        </p:txBody>
      </p:sp>
    </p:spTree>
    <p:extLst>
      <p:ext uri="{BB962C8B-B14F-4D97-AF65-F5344CB8AC3E}">
        <p14:creationId xmlns:p14="http://schemas.microsoft.com/office/powerpoint/2010/main" val="495767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609600"/>
            <a:ext cx="9144000" cy="1265238"/>
          </a:xfrm>
        </p:spPr>
        <p:txBody>
          <a:bodyPr/>
          <a:lstStyle>
            <a:lvl1pPr>
              <a:defRPr sz="4400"/>
            </a:lvl1pPr>
          </a:lstStyle>
          <a:p>
            <a:r>
              <a:rPr lang="en-US"/>
              <a:t>Click to edit Master title style</a:t>
            </a:r>
          </a:p>
        </p:txBody>
      </p:sp>
      <p:sp>
        <p:nvSpPr>
          <p:cNvPr id="2051" name="Rectangle 3"/>
          <p:cNvSpPr>
            <a:spLocks noGrp="1" noChangeArrowheads="1"/>
          </p:cNvSpPr>
          <p:nvPr>
            <p:ph type="subTitle" idx="1"/>
          </p:nvPr>
        </p:nvSpPr>
        <p:spPr>
          <a:xfrm>
            <a:off x="228600" y="3048000"/>
            <a:ext cx="6324600" cy="673100"/>
          </a:xfrm>
        </p:spPr>
        <p:txBody>
          <a:bodyPr/>
          <a:lstStyle>
            <a:lvl1pPr marL="0" indent="0">
              <a:buFontTx/>
              <a:buNone/>
              <a:defRPr/>
            </a:lvl1pPr>
          </a:lstStyle>
          <a:p>
            <a:r>
              <a:rPr lang="en-US"/>
              <a:t>Click to edit Master subtitle style</a:t>
            </a:r>
          </a:p>
        </p:txBody>
      </p:sp>
      <p:sp>
        <p:nvSpPr>
          <p:cNvPr id="2052" name="Rectangle 4"/>
          <p:cNvSpPr>
            <a:spLocks noGrp="1" noChangeArrowheads="1"/>
          </p:cNvSpPr>
          <p:nvPr>
            <p:ph type="dt" sz="half" idx="2"/>
          </p:nvPr>
        </p:nvSpPr>
        <p:spPr>
          <a:xfrm>
            <a:off x="323850" y="6858000"/>
            <a:ext cx="2114550" cy="506413"/>
          </a:xfrm>
        </p:spPr>
        <p:txBody>
          <a:bodyPr/>
          <a:lstStyle>
            <a:lvl1pPr>
              <a:defRPr/>
            </a:lvl1pPr>
          </a:lstStyle>
          <a:p>
            <a:endParaRPr lang="en-US" dirty="0"/>
          </a:p>
        </p:txBody>
      </p:sp>
      <p:sp>
        <p:nvSpPr>
          <p:cNvPr id="2053" name="Rectangle 5"/>
          <p:cNvSpPr>
            <a:spLocks noGrp="1" noChangeArrowheads="1"/>
          </p:cNvSpPr>
          <p:nvPr>
            <p:ph type="ftr" sz="quarter" idx="3"/>
          </p:nvPr>
        </p:nvSpPr>
        <p:spPr>
          <a:xfrm>
            <a:off x="3048000" y="6858000"/>
            <a:ext cx="4419600" cy="506413"/>
          </a:xfrm>
        </p:spPr>
        <p:txBody>
          <a:bodyPr/>
          <a:lstStyle>
            <a:lvl1pPr>
              <a:defRPr/>
            </a:lvl1pPr>
          </a:lstStyle>
          <a:p>
            <a:endParaRPr lang="en-US" dirty="0"/>
          </a:p>
        </p:txBody>
      </p:sp>
      <p:sp>
        <p:nvSpPr>
          <p:cNvPr id="2054" name="Rectangle 6"/>
          <p:cNvSpPr>
            <a:spLocks noGrp="1" noChangeArrowheads="1"/>
          </p:cNvSpPr>
          <p:nvPr>
            <p:ph type="sldNum" sz="quarter" idx="4"/>
          </p:nvPr>
        </p:nvSpPr>
        <p:spPr>
          <a:xfrm>
            <a:off x="8043863" y="6858000"/>
            <a:ext cx="1862137" cy="506413"/>
          </a:xfrm>
        </p:spPr>
        <p:txBody>
          <a:bodyPr/>
          <a:lstStyle>
            <a:lvl1pPr>
              <a:defRPr sz="1600"/>
            </a:lvl1pPr>
          </a:lstStyle>
          <a:p>
            <a:fld id="{4386A0B5-5B01-46AF-8BC1-CBEC98FCE4B1}"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4CC4D73-EF58-44C4-B7FE-386F4AF42D95}"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12050" y="152400"/>
            <a:ext cx="24384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6850" y="152400"/>
            <a:ext cx="71628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C07FC21-EC1A-4FA9-8AC3-DF002599CCA3}"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153400" cy="936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96850" y="1828800"/>
            <a:ext cx="4800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9850" y="1828800"/>
            <a:ext cx="4800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71450" y="6915150"/>
            <a:ext cx="2114550" cy="506413"/>
          </a:xfrm>
        </p:spPr>
        <p:txBody>
          <a:bodyPr/>
          <a:lstStyle>
            <a:lvl1pPr>
              <a:defRPr/>
            </a:lvl1pPr>
          </a:lstStyle>
          <a:p>
            <a:endParaRPr lang="en-US" dirty="0"/>
          </a:p>
        </p:txBody>
      </p:sp>
      <p:sp>
        <p:nvSpPr>
          <p:cNvPr id="6" name="Footer Placeholder 5"/>
          <p:cNvSpPr>
            <a:spLocks noGrp="1"/>
          </p:cNvSpPr>
          <p:nvPr>
            <p:ph type="ftr" sz="quarter" idx="11"/>
          </p:nvPr>
        </p:nvSpPr>
        <p:spPr>
          <a:xfrm>
            <a:off x="3505200" y="6915150"/>
            <a:ext cx="3213100" cy="506413"/>
          </a:xfrm>
        </p:spPr>
        <p:txBody>
          <a:bodyPr/>
          <a:lstStyle>
            <a:lvl1pPr>
              <a:defRPr/>
            </a:lvl1pPr>
          </a:lstStyle>
          <a:p>
            <a:endParaRPr lang="en-US" dirty="0"/>
          </a:p>
        </p:txBody>
      </p:sp>
      <p:sp>
        <p:nvSpPr>
          <p:cNvPr id="7" name="Slide Number Placeholder 6"/>
          <p:cNvSpPr>
            <a:spLocks noGrp="1"/>
          </p:cNvSpPr>
          <p:nvPr>
            <p:ph type="sldNum" sz="quarter" idx="12"/>
          </p:nvPr>
        </p:nvSpPr>
        <p:spPr>
          <a:xfrm>
            <a:off x="7848600" y="6884988"/>
            <a:ext cx="2114550" cy="506412"/>
          </a:xfrm>
        </p:spPr>
        <p:txBody>
          <a:bodyPr/>
          <a:lstStyle>
            <a:lvl1pPr>
              <a:defRPr/>
            </a:lvl1pPr>
          </a:lstStyle>
          <a:p>
            <a:fld id="{C91A6725-01D4-409B-B4EC-48EE1738E8AD}"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0150475" cy="5059892"/>
          </a:xfrm>
          <a:prstGeom prst="rect">
            <a:avLst/>
          </a:prstGeom>
        </p:spPr>
      </p:pic>
      <p:sp>
        <p:nvSpPr>
          <p:cNvPr id="4" name="Date Placeholder 3"/>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
        <p:nvSpPr>
          <p:cNvPr id="3" name="Subtitle 2"/>
          <p:cNvSpPr>
            <a:spLocks noGrp="1"/>
          </p:cNvSpPr>
          <p:nvPr>
            <p:ph type="subTitle" idx="1"/>
          </p:nvPr>
        </p:nvSpPr>
        <p:spPr>
          <a:xfrm>
            <a:off x="1353396" y="4300908"/>
            <a:ext cx="7105333" cy="1939625"/>
          </a:xfrm>
        </p:spPr>
        <p:txBody>
          <a:bodyPr>
            <a:normAutofit/>
          </a:bodyPr>
          <a:lstStyle>
            <a:lvl1pPr marL="0" indent="0" algn="ctr">
              <a:buNone/>
              <a:defRPr sz="1881" baseline="0">
                <a:solidFill>
                  <a:schemeClr val="tx2"/>
                </a:solidFill>
              </a:defRPr>
            </a:lvl1pPr>
            <a:lvl2pPr marL="505983" indent="0" algn="ctr">
              <a:buNone/>
              <a:defRPr>
                <a:solidFill>
                  <a:schemeClr val="tx1">
                    <a:tint val="75000"/>
                  </a:schemeClr>
                </a:solidFill>
              </a:defRPr>
            </a:lvl2pPr>
            <a:lvl3pPr marL="1011966" indent="0" algn="ctr">
              <a:buNone/>
              <a:defRPr>
                <a:solidFill>
                  <a:schemeClr val="tx1">
                    <a:tint val="75000"/>
                  </a:schemeClr>
                </a:solidFill>
              </a:defRPr>
            </a:lvl3pPr>
            <a:lvl4pPr marL="1517950" indent="0" algn="ctr">
              <a:buNone/>
              <a:defRPr>
                <a:solidFill>
                  <a:schemeClr val="tx1">
                    <a:tint val="75000"/>
                  </a:schemeClr>
                </a:solidFill>
              </a:defRPr>
            </a:lvl4pPr>
            <a:lvl5pPr marL="2023933" indent="0" algn="ctr">
              <a:buNone/>
              <a:defRPr>
                <a:solidFill>
                  <a:schemeClr val="tx1">
                    <a:tint val="75000"/>
                  </a:schemeClr>
                </a:solidFill>
              </a:defRPr>
            </a:lvl5pPr>
            <a:lvl6pPr marL="2529916" indent="0" algn="ctr">
              <a:buNone/>
              <a:defRPr>
                <a:solidFill>
                  <a:schemeClr val="tx1">
                    <a:tint val="75000"/>
                  </a:schemeClr>
                </a:solidFill>
              </a:defRPr>
            </a:lvl6pPr>
            <a:lvl7pPr marL="3035899" indent="0" algn="ctr">
              <a:buNone/>
              <a:defRPr>
                <a:solidFill>
                  <a:schemeClr val="tx1">
                    <a:tint val="75000"/>
                  </a:schemeClr>
                </a:solidFill>
              </a:defRPr>
            </a:lvl7pPr>
            <a:lvl8pPr marL="3541883" indent="0" algn="ctr">
              <a:buNone/>
              <a:defRPr>
                <a:solidFill>
                  <a:schemeClr val="tx1">
                    <a:tint val="75000"/>
                  </a:schemeClr>
                </a:solidFill>
              </a:defRPr>
            </a:lvl8pPr>
            <a:lvl9pPr marL="4047866"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761286" y="2222156"/>
            <a:ext cx="8627904" cy="1626896"/>
          </a:xfrm>
        </p:spPr>
        <p:txBody>
          <a:bodyPr/>
          <a:lstStyle>
            <a:lvl1pPr algn="ctr">
              <a:defRPr sz="3541"/>
            </a:lvl1pPr>
          </a:lstStyle>
          <a:p>
            <a:r>
              <a:rPr lang="en-US" smtClean="0"/>
              <a:t>Click to edit Master title style</a:t>
            </a:r>
            <a:endParaRPr lang="en-US" dirty="0"/>
          </a:p>
        </p:txBody>
      </p:sp>
    </p:spTree>
    <p:extLst>
      <p:ext uri="{BB962C8B-B14F-4D97-AF65-F5344CB8AC3E}">
        <p14:creationId xmlns:p14="http://schemas.microsoft.com/office/powerpoint/2010/main" val="12217054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6699" y="303945"/>
            <a:ext cx="8797078" cy="1264973"/>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
        <p:nvSpPr>
          <p:cNvPr id="8" name="Content Placeholder 7"/>
          <p:cNvSpPr>
            <a:spLocks noGrp="1"/>
          </p:cNvSpPr>
          <p:nvPr>
            <p:ph sz="quarter" idx="13"/>
          </p:nvPr>
        </p:nvSpPr>
        <p:spPr>
          <a:xfrm>
            <a:off x="676699" y="1770962"/>
            <a:ext cx="8797078" cy="45539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2729128"/>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6699" y="5492092"/>
            <a:ext cx="8753023" cy="1507426"/>
          </a:xfrm>
        </p:spPr>
        <p:txBody>
          <a:bodyPr anchor="t"/>
          <a:lstStyle>
            <a:lvl1pPr algn="l">
              <a:defRPr sz="3541"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76699" y="3831815"/>
            <a:ext cx="8753023" cy="1660277"/>
          </a:xfrm>
        </p:spPr>
        <p:txBody>
          <a:bodyPr anchor="b">
            <a:normAutofit/>
          </a:bodyPr>
          <a:lstStyle>
            <a:lvl1pPr marL="0" indent="0">
              <a:buNone/>
              <a:defRPr sz="1881" baseline="0">
                <a:solidFill>
                  <a:schemeClr val="tx2"/>
                </a:solidFill>
              </a:defRPr>
            </a:lvl1pPr>
            <a:lvl2pPr marL="505983" indent="0">
              <a:buNone/>
              <a:defRPr sz="1992">
                <a:solidFill>
                  <a:schemeClr val="tx1">
                    <a:tint val="75000"/>
                  </a:schemeClr>
                </a:solidFill>
              </a:defRPr>
            </a:lvl2pPr>
            <a:lvl3pPr marL="1011966" indent="0">
              <a:buNone/>
              <a:defRPr sz="1771">
                <a:solidFill>
                  <a:schemeClr val="tx1">
                    <a:tint val="75000"/>
                  </a:schemeClr>
                </a:solidFill>
              </a:defRPr>
            </a:lvl3pPr>
            <a:lvl4pPr marL="1517950" indent="0">
              <a:buNone/>
              <a:defRPr sz="1549">
                <a:solidFill>
                  <a:schemeClr val="tx1">
                    <a:tint val="75000"/>
                  </a:schemeClr>
                </a:solidFill>
              </a:defRPr>
            </a:lvl4pPr>
            <a:lvl5pPr marL="2023933" indent="0">
              <a:buNone/>
              <a:defRPr sz="1549">
                <a:solidFill>
                  <a:schemeClr val="tx1">
                    <a:tint val="75000"/>
                  </a:schemeClr>
                </a:solidFill>
              </a:defRPr>
            </a:lvl5pPr>
            <a:lvl6pPr marL="2529916" indent="0">
              <a:buNone/>
              <a:defRPr sz="1549">
                <a:solidFill>
                  <a:schemeClr val="tx1">
                    <a:tint val="75000"/>
                  </a:schemeClr>
                </a:solidFill>
              </a:defRPr>
            </a:lvl6pPr>
            <a:lvl7pPr marL="3035899" indent="0">
              <a:buNone/>
              <a:defRPr sz="1549">
                <a:solidFill>
                  <a:schemeClr val="tx1">
                    <a:tint val="75000"/>
                  </a:schemeClr>
                </a:solidFill>
              </a:defRPr>
            </a:lvl7pPr>
            <a:lvl8pPr marL="3541883" indent="0">
              <a:buNone/>
              <a:defRPr sz="1549">
                <a:solidFill>
                  <a:schemeClr val="tx1">
                    <a:tint val="75000"/>
                  </a:schemeClr>
                </a:solidFill>
              </a:defRPr>
            </a:lvl8pPr>
            <a:lvl9pPr marL="4047866" indent="0">
              <a:buNone/>
              <a:defRPr sz="154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04917265"/>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76698" y="1770962"/>
            <a:ext cx="4144777" cy="4553903"/>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5329000" y="1770962"/>
            <a:ext cx="4144777" cy="4553903"/>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76699" y="303945"/>
            <a:ext cx="8797078" cy="1264973"/>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3602745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5329000" y="2445614"/>
            <a:ext cx="4144777" cy="3879251"/>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76698" y="2445614"/>
            <a:ext cx="4144777" cy="3879251"/>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76699" y="303945"/>
            <a:ext cx="8797078" cy="1264973"/>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6698" y="1770962"/>
            <a:ext cx="4144777" cy="636000"/>
          </a:xfrm>
        </p:spPr>
        <p:txBody>
          <a:bodyPr anchor="b">
            <a:normAutofit/>
          </a:bodyPr>
          <a:lstStyle>
            <a:lvl1pPr marL="0" indent="0">
              <a:buNone/>
              <a:defRPr sz="1881" b="0" i="0" baseline="0">
                <a:solidFill>
                  <a:schemeClr val="tx2"/>
                </a:solidFill>
              </a:defRPr>
            </a:lvl1pPr>
            <a:lvl2pPr marL="505983" indent="0">
              <a:buNone/>
              <a:defRPr sz="2213" b="1"/>
            </a:lvl2pPr>
            <a:lvl3pPr marL="1011966" indent="0">
              <a:buNone/>
              <a:defRPr sz="1992" b="1"/>
            </a:lvl3pPr>
            <a:lvl4pPr marL="1517950" indent="0">
              <a:buNone/>
              <a:defRPr sz="1771" b="1"/>
            </a:lvl4pPr>
            <a:lvl5pPr marL="2023933" indent="0">
              <a:buNone/>
              <a:defRPr sz="1771" b="1"/>
            </a:lvl5pPr>
            <a:lvl6pPr marL="2529916" indent="0">
              <a:buNone/>
              <a:defRPr sz="1771" b="1"/>
            </a:lvl6pPr>
            <a:lvl7pPr marL="3035899" indent="0">
              <a:buNone/>
              <a:defRPr sz="1771" b="1"/>
            </a:lvl7pPr>
            <a:lvl8pPr marL="3541883" indent="0">
              <a:buNone/>
              <a:defRPr sz="1771" b="1"/>
            </a:lvl8pPr>
            <a:lvl9pPr marL="4047866" indent="0">
              <a:buNone/>
              <a:defRPr sz="1771" b="1"/>
            </a:lvl9pPr>
          </a:lstStyle>
          <a:p>
            <a:pPr lvl="0"/>
            <a:r>
              <a:rPr lang="en-US" smtClean="0"/>
              <a:t>Click to edit Master text styles</a:t>
            </a:r>
          </a:p>
        </p:txBody>
      </p:sp>
      <p:sp>
        <p:nvSpPr>
          <p:cNvPr id="5" name="Text Placeholder 4"/>
          <p:cNvSpPr>
            <a:spLocks noGrp="1"/>
          </p:cNvSpPr>
          <p:nvPr>
            <p:ph type="body" sz="quarter" idx="3"/>
          </p:nvPr>
        </p:nvSpPr>
        <p:spPr>
          <a:xfrm>
            <a:off x="5329000" y="1770962"/>
            <a:ext cx="4144777" cy="636000"/>
          </a:xfrm>
        </p:spPr>
        <p:txBody>
          <a:bodyPr anchor="b">
            <a:normAutofit/>
          </a:bodyPr>
          <a:lstStyle>
            <a:lvl1pPr marL="0" indent="0">
              <a:buNone/>
              <a:defRPr sz="1881" b="0" i="0" baseline="0">
                <a:solidFill>
                  <a:schemeClr val="tx2"/>
                </a:solidFill>
              </a:defRPr>
            </a:lvl1pPr>
            <a:lvl2pPr marL="505983" indent="0">
              <a:buNone/>
              <a:defRPr sz="2213" b="1"/>
            </a:lvl2pPr>
            <a:lvl3pPr marL="1011966" indent="0">
              <a:buNone/>
              <a:defRPr sz="1992" b="1"/>
            </a:lvl3pPr>
            <a:lvl4pPr marL="1517950" indent="0">
              <a:buNone/>
              <a:defRPr sz="1771" b="1"/>
            </a:lvl4pPr>
            <a:lvl5pPr marL="2023933" indent="0">
              <a:buNone/>
              <a:defRPr sz="1771" b="1"/>
            </a:lvl5pPr>
            <a:lvl6pPr marL="2529916" indent="0">
              <a:buNone/>
              <a:defRPr sz="1771" b="1"/>
            </a:lvl6pPr>
            <a:lvl7pPr marL="3035899" indent="0">
              <a:buNone/>
              <a:defRPr sz="1771" b="1"/>
            </a:lvl7pPr>
            <a:lvl8pPr marL="3541883" indent="0">
              <a:buNone/>
              <a:defRPr sz="1771" b="1"/>
            </a:lvl8pPr>
            <a:lvl9pPr marL="4047866" indent="0">
              <a:buNone/>
              <a:defRPr sz="1771"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8" name="Footer Placeholder 7"/>
          <p:cNvSpPr>
            <a:spLocks noGrp="1"/>
          </p:cNvSpPr>
          <p:nvPr>
            <p:ph type="ftr" sz="quarter" idx="11"/>
          </p:nvPr>
        </p:nvSpPr>
        <p:spPr/>
        <p:txBody>
          <a:body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7515674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6699" y="303945"/>
            <a:ext cx="8797078" cy="1264973"/>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5820958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3" name="Footer Placeholder 2"/>
          <p:cNvSpPr>
            <a:spLocks noGrp="1"/>
          </p:cNvSpPr>
          <p:nvPr>
            <p:ph type="ftr" sz="quarter" idx="11"/>
          </p:nvPr>
        </p:nvSpPr>
        <p:spPr/>
        <p:txBody>
          <a:body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76651466"/>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4C58857-2450-4F6C-801C-0BE2FF739B10}"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398539" y="1602299"/>
            <a:ext cx="5159825" cy="47225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80082" y="1602299"/>
            <a:ext cx="3298904" cy="1214374"/>
          </a:xfrm>
        </p:spPr>
        <p:txBody>
          <a:bodyPr anchor="b"/>
          <a:lstStyle>
            <a:lvl1pPr algn="l">
              <a:defRPr sz="1992"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80082" y="2819785"/>
            <a:ext cx="3298904" cy="3505081"/>
          </a:xfrm>
        </p:spPr>
        <p:txBody>
          <a:bodyPr tIns="9144">
            <a:normAutofit/>
          </a:bodyPr>
          <a:lstStyle>
            <a:lvl1pPr marL="0" indent="0">
              <a:buNone/>
              <a:defRPr sz="1549"/>
            </a:lvl1pPr>
            <a:lvl2pPr marL="505983" indent="0">
              <a:buNone/>
              <a:defRPr sz="1328"/>
            </a:lvl2pPr>
            <a:lvl3pPr marL="1011966" indent="0">
              <a:buNone/>
              <a:defRPr sz="1107"/>
            </a:lvl3pPr>
            <a:lvl4pPr marL="1517950" indent="0">
              <a:buNone/>
              <a:defRPr sz="996"/>
            </a:lvl4pPr>
            <a:lvl5pPr marL="2023933" indent="0">
              <a:buNone/>
              <a:defRPr sz="996"/>
            </a:lvl5pPr>
            <a:lvl6pPr marL="2529916" indent="0">
              <a:buNone/>
              <a:defRPr sz="996"/>
            </a:lvl6pPr>
            <a:lvl7pPr marL="3035899" indent="0">
              <a:buNone/>
              <a:defRPr sz="996"/>
            </a:lvl7pPr>
            <a:lvl8pPr marL="3541883" indent="0">
              <a:buNone/>
              <a:defRPr sz="996"/>
            </a:lvl8pPr>
            <a:lvl9pPr marL="4047866" indent="0">
              <a:buNone/>
              <a:defRPr sz="99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9917893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0150475" cy="7589838"/>
          </a:xfrm>
          <a:prstGeom prst="rect">
            <a:avLst/>
          </a:prstGeom>
        </p:spPr>
      </p:pic>
      <p:sp>
        <p:nvSpPr>
          <p:cNvPr id="2" name="Title 1"/>
          <p:cNvSpPr>
            <a:spLocks noGrp="1"/>
          </p:cNvSpPr>
          <p:nvPr>
            <p:ph type="title"/>
          </p:nvPr>
        </p:nvSpPr>
        <p:spPr>
          <a:xfrm>
            <a:off x="676699" y="1602299"/>
            <a:ext cx="3298904" cy="1214374"/>
          </a:xfrm>
        </p:spPr>
        <p:txBody>
          <a:bodyPr anchor="b"/>
          <a:lstStyle>
            <a:lvl1pPr algn="l">
              <a:defRPr sz="1992"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69975" y="1602299"/>
            <a:ext cx="3796278" cy="3845518"/>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213" baseline="0">
                <a:solidFill>
                  <a:schemeClr val="tx1">
                    <a:lumMod val="65000"/>
                  </a:schemeClr>
                </a:solidFill>
              </a:defRPr>
            </a:lvl1pPr>
            <a:lvl2pPr marL="505983" indent="0">
              <a:buNone/>
              <a:defRPr sz="3099"/>
            </a:lvl2pPr>
            <a:lvl3pPr marL="1011966" indent="0">
              <a:buNone/>
              <a:defRPr sz="2656"/>
            </a:lvl3pPr>
            <a:lvl4pPr marL="1517950" indent="0">
              <a:buNone/>
              <a:defRPr sz="2213"/>
            </a:lvl4pPr>
            <a:lvl5pPr marL="2023933" indent="0">
              <a:buNone/>
              <a:defRPr sz="2213"/>
            </a:lvl5pPr>
            <a:lvl6pPr marL="2529916" indent="0">
              <a:buNone/>
              <a:defRPr sz="2213"/>
            </a:lvl6pPr>
            <a:lvl7pPr marL="3035899" indent="0">
              <a:buNone/>
              <a:defRPr sz="2213"/>
            </a:lvl7pPr>
            <a:lvl8pPr marL="3541883" indent="0">
              <a:buNone/>
              <a:defRPr sz="2213"/>
            </a:lvl8pPr>
            <a:lvl9pPr marL="4047866" indent="0">
              <a:buNone/>
              <a:defRPr sz="2213"/>
            </a:lvl9pPr>
          </a:lstStyle>
          <a:p>
            <a:r>
              <a:rPr lang="en-US" dirty="0" smtClean="0"/>
              <a:t>Click icon to add picture</a:t>
            </a:r>
            <a:endParaRPr lang="en-US" dirty="0"/>
          </a:p>
        </p:txBody>
      </p:sp>
      <p:sp>
        <p:nvSpPr>
          <p:cNvPr id="4" name="Text Placeholder 3"/>
          <p:cNvSpPr>
            <a:spLocks noGrp="1"/>
          </p:cNvSpPr>
          <p:nvPr>
            <p:ph type="body" sz="half" idx="2"/>
          </p:nvPr>
        </p:nvSpPr>
        <p:spPr>
          <a:xfrm>
            <a:off x="676699" y="2819784"/>
            <a:ext cx="3298904" cy="2661765"/>
          </a:xfrm>
        </p:spPr>
        <p:txBody>
          <a:bodyPr tIns="9144">
            <a:normAutofit/>
          </a:bodyPr>
          <a:lstStyle>
            <a:lvl1pPr marL="0" indent="0">
              <a:buNone/>
              <a:defRPr sz="1549"/>
            </a:lvl1pPr>
            <a:lvl2pPr marL="505983" indent="0">
              <a:buNone/>
              <a:defRPr sz="1328"/>
            </a:lvl2pPr>
            <a:lvl3pPr marL="1011966" indent="0">
              <a:buNone/>
              <a:defRPr sz="1107"/>
            </a:lvl3pPr>
            <a:lvl4pPr marL="1517950" indent="0">
              <a:buNone/>
              <a:defRPr sz="996"/>
            </a:lvl4pPr>
            <a:lvl5pPr marL="2023933" indent="0">
              <a:buNone/>
              <a:defRPr sz="996"/>
            </a:lvl5pPr>
            <a:lvl6pPr marL="2529916" indent="0">
              <a:buNone/>
              <a:defRPr sz="996"/>
            </a:lvl6pPr>
            <a:lvl7pPr marL="3035899" indent="0">
              <a:buNone/>
              <a:defRPr sz="996"/>
            </a:lvl7pPr>
            <a:lvl8pPr marL="3541883" indent="0">
              <a:buNone/>
              <a:defRPr sz="996"/>
            </a:lvl8pPr>
            <a:lvl9pPr marL="4047866" indent="0">
              <a:buNone/>
              <a:defRPr sz="99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8506257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5285765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9094" y="303946"/>
            <a:ext cx="2283857" cy="647595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7524" y="303946"/>
            <a:ext cx="6682396" cy="64759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F9E46-1D1E-4F36-9E43-BF36B4D97091}" type="datetimeFigureOut">
              <a:rPr lang="en-US" smtClean="0">
                <a:solidFill>
                  <a:srgbClr val="FFFFFF"/>
                </a:solidFill>
              </a:rPr>
              <a:pPr/>
              <a:t>8/12/2015</a:t>
            </a:fld>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8574323B-985F-4385-96CF-FD16082557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15018036"/>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1688" y="4876800"/>
            <a:ext cx="8628062" cy="15081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1688" y="3216275"/>
            <a:ext cx="8628062" cy="16605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806B920-BAD2-4475-B63C-57A65257CA4A}"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6850" y="1828800"/>
            <a:ext cx="4800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9850" y="1828800"/>
            <a:ext cx="4800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A0FCA23-6BD6-40A8-99E8-0D7AFB4D2303}"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9134475" cy="126523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698625"/>
            <a:ext cx="4484688" cy="7080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06650"/>
            <a:ext cx="4484688"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56200" y="1698625"/>
            <a:ext cx="4486275" cy="7080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56200" y="2406650"/>
            <a:ext cx="4486275"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25FC084-76B7-4BAC-87DA-0EF896147D46}"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64A1F81-BFE0-46CF-BE8E-3FE7EFA3E5F8}"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3976FA18-E2F3-4713-AB84-B112E115E0A8}"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1625"/>
            <a:ext cx="3338513" cy="12858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68750" y="301625"/>
            <a:ext cx="5673725" cy="6478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87500"/>
            <a:ext cx="3338513" cy="51927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C4B097E-011F-411A-820F-A0B9294C4EFD}"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9138" y="5313363"/>
            <a:ext cx="6091237" cy="62706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89138" y="677863"/>
            <a:ext cx="6091237" cy="45545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89138" y="5940425"/>
            <a:ext cx="6091237" cy="890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E82747B-925C-40D9-A6D1-8C931F2EFC5B}" type="slidenum">
              <a:rPr lang="en-US"/>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52400"/>
            <a:ext cx="8153400" cy="936625"/>
          </a:xfrm>
          <a:prstGeom prst="rect">
            <a:avLst/>
          </a:prstGeom>
          <a:noFill/>
          <a:ln w="9525">
            <a:noFill/>
            <a:miter lim="800000"/>
            <a:headEnd/>
            <a:tailEnd/>
          </a:ln>
          <a:effectLst/>
        </p:spPr>
        <p:txBody>
          <a:bodyPr vert="horz" wrap="square" lIns="101370" tIns="50685" rIns="101370" bIns="50685"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96850" y="1828800"/>
            <a:ext cx="9753600" cy="4876800"/>
          </a:xfrm>
          <a:prstGeom prst="rect">
            <a:avLst/>
          </a:prstGeom>
          <a:noFill/>
          <a:ln w="9525">
            <a:noFill/>
            <a:miter lim="800000"/>
            <a:headEnd/>
            <a:tailEnd/>
          </a:ln>
          <a:effectLst/>
        </p:spPr>
        <p:txBody>
          <a:bodyPr vert="horz" wrap="square" lIns="101370" tIns="50685" rIns="101370" bIns="5068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71450" y="6915150"/>
            <a:ext cx="2114550" cy="506413"/>
          </a:xfrm>
          <a:prstGeom prst="rect">
            <a:avLst/>
          </a:prstGeom>
          <a:noFill/>
          <a:ln w="9525">
            <a:noFill/>
            <a:miter lim="800000"/>
            <a:headEnd/>
            <a:tailEnd/>
          </a:ln>
          <a:effectLst/>
        </p:spPr>
        <p:txBody>
          <a:bodyPr vert="horz" wrap="square" lIns="101370" tIns="50685" rIns="101370" bIns="50685" numCol="1" anchor="t" anchorCtr="0" compatLnSpc="1">
            <a:prstTxWarp prst="textNoShape">
              <a:avLst/>
            </a:prstTxWarp>
          </a:bodyPr>
          <a:lstStyle>
            <a:lvl1pPr defTabSz="1014413">
              <a:defRPr sz="1400"/>
            </a:lvl1pPr>
          </a:lstStyle>
          <a:p>
            <a:endParaRPr lang="en-US" dirty="0"/>
          </a:p>
        </p:txBody>
      </p:sp>
      <p:sp>
        <p:nvSpPr>
          <p:cNvPr id="1029" name="Rectangle 5"/>
          <p:cNvSpPr>
            <a:spLocks noGrp="1" noChangeArrowheads="1"/>
          </p:cNvSpPr>
          <p:nvPr>
            <p:ph type="ftr" sz="quarter" idx="3"/>
          </p:nvPr>
        </p:nvSpPr>
        <p:spPr bwMode="auto">
          <a:xfrm>
            <a:off x="3505200" y="6915150"/>
            <a:ext cx="3213100" cy="506413"/>
          </a:xfrm>
          <a:prstGeom prst="rect">
            <a:avLst/>
          </a:prstGeom>
          <a:noFill/>
          <a:ln w="9525">
            <a:noFill/>
            <a:miter lim="800000"/>
            <a:headEnd/>
            <a:tailEnd/>
          </a:ln>
          <a:effectLst/>
        </p:spPr>
        <p:txBody>
          <a:bodyPr vert="horz" wrap="square" lIns="101370" tIns="50685" rIns="101370" bIns="50685" numCol="1" anchor="t" anchorCtr="0" compatLnSpc="1">
            <a:prstTxWarp prst="textNoShape">
              <a:avLst/>
            </a:prstTxWarp>
          </a:bodyPr>
          <a:lstStyle>
            <a:lvl1pPr algn="ctr" defTabSz="1014413">
              <a:defRPr sz="1400"/>
            </a:lvl1pPr>
          </a:lstStyle>
          <a:p>
            <a:endParaRPr lang="en-US" dirty="0"/>
          </a:p>
        </p:txBody>
      </p:sp>
      <p:sp>
        <p:nvSpPr>
          <p:cNvPr id="1030" name="Rectangle 6"/>
          <p:cNvSpPr>
            <a:spLocks noGrp="1" noChangeArrowheads="1"/>
          </p:cNvSpPr>
          <p:nvPr>
            <p:ph type="sldNum" sz="quarter" idx="4"/>
          </p:nvPr>
        </p:nvSpPr>
        <p:spPr bwMode="auto">
          <a:xfrm>
            <a:off x="7848600" y="6884988"/>
            <a:ext cx="2114550" cy="506412"/>
          </a:xfrm>
          <a:prstGeom prst="rect">
            <a:avLst/>
          </a:prstGeom>
          <a:noFill/>
          <a:ln w="9525">
            <a:noFill/>
            <a:miter lim="800000"/>
            <a:headEnd/>
            <a:tailEnd/>
          </a:ln>
          <a:effectLst/>
        </p:spPr>
        <p:txBody>
          <a:bodyPr vert="horz" wrap="square" lIns="101370" tIns="50685" rIns="101370" bIns="50685" numCol="1" anchor="t" anchorCtr="0" compatLnSpc="1">
            <a:prstTxWarp prst="textNoShape">
              <a:avLst/>
            </a:prstTxWarp>
          </a:bodyPr>
          <a:lstStyle>
            <a:lvl1pPr algn="r" defTabSz="1014413">
              <a:defRPr sz="1400"/>
            </a:lvl1pPr>
          </a:lstStyle>
          <a:p>
            <a:fld id="{448E5175-A90A-46C6-8EC6-A87DE2AEB1D0}"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xStyles>
    <p:title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p:titleStyle>
    <p:body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0150475" cy="7589838"/>
          </a:xfrm>
          <a:prstGeom prst="rect">
            <a:avLst/>
          </a:prstGeom>
        </p:spPr>
      </p:pic>
      <p:sp>
        <p:nvSpPr>
          <p:cNvPr id="2" name="Title Placeholder 1"/>
          <p:cNvSpPr>
            <a:spLocks noGrp="1"/>
          </p:cNvSpPr>
          <p:nvPr>
            <p:ph type="title"/>
          </p:nvPr>
        </p:nvSpPr>
        <p:spPr>
          <a:xfrm>
            <a:off x="676699" y="303945"/>
            <a:ext cx="8797078" cy="1264973"/>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76699" y="1770963"/>
            <a:ext cx="8797078" cy="500894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44047" y="7034656"/>
            <a:ext cx="1691746" cy="404089"/>
          </a:xfrm>
          <a:prstGeom prst="rect">
            <a:avLst/>
          </a:prstGeom>
        </p:spPr>
        <p:txBody>
          <a:bodyPr vert="horz" lIns="91440" tIns="45720" rIns="91440" bIns="45720" rtlCol="0" anchor="ctr"/>
          <a:lstStyle>
            <a:lvl1pPr algn="r">
              <a:defRPr sz="1107" strike="noStrike" spc="66" baseline="0">
                <a:solidFill>
                  <a:schemeClr val="tx1"/>
                </a:solidFill>
              </a:defRPr>
            </a:lvl1pPr>
          </a:lstStyle>
          <a:p>
            <a:pPr eaLnBrk="1" fontAlgn="auto" hangingPunct="1">
              <a:spcBef>
                <a:spcPts val="0"/>
              </a:spcBef>
              <a:spcAft>
                <a:spcPts val="0"/>
              </a:spcAft>
            </a:pPr>
            <a:fld id="{DF1F9E46-1D1E-4F36-9E43-BF36B4D97091}" type="datetimeFigureOut">
              <a:rPr lang="en-US" smtClean="0">
                <a:solidFill>
                  <a:srgbClr val="FFFFFF"/>
                </a:solidFill>
                <a:latin typeface="Arial Narrow"/>
              </a:rPr>
              <a:pPr eaLnBrk="1" fontAlgn="auto" hangingPunct="1">
                <a:spcBef>
                  <a:spcPts val="0"/>
                </a:spcBef>
                <a:spcAft>
                  <a:spcPts val="0"/>
                </a:spcAft>
              </a:pPr>
              <a:t>8/12/2015</a:t>
            </a:fld>
            <a:endParaRPr lang="en-US" dirty="0">
              <a:solidFill>
                <a:srgbClr val="FFFFFF"/>
              </a:solidFill>
              <a:latin typeface="Arial Narrow"/>
            </a:endParaRPr>
          </a:p>
        </p:txBody>
      </p:sp>
      <p:sp>
        <p:nvSpPr>
          <p:cNvPr id="5" name="Footer Placeholder 4"/>
          <p:cNvSpPr>
            <a:spLocks noGrp="1"/>
          </p:cNvSpPr>
          <p:nvPr>
            <p:ph type="ftr" sz="quarter" idx="3"/>
          </p:nvPr>
        </p:nvSpPr>
        <p:spPr>
          <a:xfrm>
            <a:off x="676698" y="7034656"/>
            <a:ext cx="3214317" cy="404089"/>
          </a:xfrm>
          <a:prstGeom prst="rect">
            <a:avLst/>
          </a:prstGeom>
        </p:spPr>
        <p:txBody>
          <a:bodyPr vert="horz" lIns="91440" tIns="45720" rIns="91440" bIns="45720" rtlCol="0" anchor="ctr"/>
          <a:lstStyle>
            <a:lvl1pPr algn="l">
              <a:defRPr sz="1107" cap="all" spc="66" baseline="0">
                <a:solidFill>
                  <a:schemeClr val="tx1"/>
                </a:solidFill>
              </a:defRPr>
            </a:lvl1pPr>
          </a:lstStyle>
          <a:p>
            <a:pPr eaLnBrk="1" fontAlgn="auto" hangingPunct="1">
              <a:spcBef>
                <a:spcPts val="0"/>
              </a:spcBef>
              <a:spcAft>
                <a:spcPts val="0"/>
              </a:spcAft>
            </a:pPr>
            <a:endParaRPr lang="en-US" dirty="0">
              <a:solidFill>
                <a:srgbClr val="FFFFFF"/>
              </a:solidFill>
              <a:latin typeface="Arial Narrow"/>
            </a:endParaRPr>
          </a:p>
        </p:txBody>
      </p:sp>
      <p:sp>
        <p:nvSpPr>
          <p:cNvPr id="6" name="Slide Number Placeholder 5"/>
          <p:cNvSpPr>
            <a:spLocks noGrp="1"/>
          </p:cNvSpPr>
          <p:nvPr>
            <p:ph type="sldNum" sz="quarter" idx="4"/>
          </p:nvPr>
        </p:nvSpPr>
        <p:spPr>
          <a:xfrm>
            <a:off x="8374142" y="7034656"/>
            <a:ext cx="1099635" cy="404089"/>
          </a:xfrm>
          <a:prstGeom prst="rect">
            <a:avLst/>
          </a:prstGeom>
        </p:spPr>
        <p:txBody>
          <a:bodyPr vert="horz" lIns="91440" tIns="45720" rIns="91440" bIns="45720" rtlCol="0" anchor="ctr"/>
          <a:lstStyle>
            <a:lvl1pPr algn="r">
              <a:defRPr sz="1217" baseline="0">
                <a:solidFill>
                  <a:schemeClr val="tx1"/>
                </a:solidFill>
              </a:defRPr>
            </a:lvl1pPr>
          </a:lstStyle>
          <a:p>
            <a:pPr eaLnBrk="1" fontAlgn="auto" hangingPunct="1">
              <a:spcBef>
                <a:spcPts val="0"/>
              </a:spcBef>
              <a:spcAft>
                <a:spcPts val="0"/>
              </a:spcAft>
            </a:pPr>
            <a:fld id="{8574323B-985F-4385-96CF-FD1608255751}" type="slidenum">
              <a:rPr lang="en-US" smtClean="0">
                <a:solidFill>
                  <a:srgbClr val="FFFFFF"/>
                </a:solidFill>
                <a:latin typeface="Arial Narrow"/>
              </a:rPr>
              <a:pPr eaLnBrk="1" fontAlgn="auto" hangingPunct="1">
                <a:spcBef>
                  <a:spcPts val="0"/>
                </a:spcBef>
                <a:spcAft>
                  <a:spcPts val="0"/>
                </a:spcAft>
              </a:pPr>
              <a:t>‹#›</a:t>
            </a:fld>
            <a:endParaRPr lang="en-US" dirty="0">
              <a:solidFill>
                <a:srgbClr val="FFFFFF"/>
              </a:solidFill>
              <a:latin typeface="Arial Narrow"/>
            </a:endParaRPr>
          </a:p>
        </p:txBody>
      </p:sp>
    </p:spTree>
    <p:extLst>
      <p:ext uri="{BB962C8B-B14F-4D97-AF65-F5344CB8AC3E}">
        <p14:creationId xmlns:p14="http://schemas.microsoft.com/office/powerpoint/2010/main" val="405884827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xStyles>
    <p:titleStyle>
      <a:lvl1pPr algn="l" defTabSz="1011966" rtl="0" eaLnBrk="1" latinLnBrk="0" hangingPunct="1">
        <a:spcBef>
          <a:spcPct val="0"/>
        </a:spcBef>
        <a:buNone/>
        <a:defRPr sz="3320" kern="1200" cap="all" spc="55"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9487" indent="-379487" algn="l" defTabSz="1011966" rtl="0" eaLnBrk="1" latinLnBrk="0" hangingPunct="1">
        <a:lnSpc>
          <a:spcPct val="100000"/>
        </a:lnSpc>
        <a:spcBef>
          <a:spcPct val="20000"/>
        </a:spcBef>
        <a:spcAft>
          <a:spcPts val="664"/>
        </a:spcAft>
        <a:buClr>
          <a:schemeClr val="tx2"/>
        </a:buClr>
        <a:buFont typeface="Arial" pitchFamily="34" charset="0"/>
        <a:buChar char="•"/>
        <a:defRPr sz="1881" kern="1200" spc="33" baseline="0">
          <a:solidFill>
            <a:schemeClr val="tx1"/>
          </a:solidFill>
          <a:latin typeface="+mn-lt"/>
          <a:ea typeface="+mn-ea"/>
          <a:cs typeface="+mn-cs"/>
        </a:defRPr>
      </a:lvl1pPr>
      <a:lvl2pPr marL="822223" indent="-316240" algn="l" defTabSz="1011966" rtl="0" eaLnBrk="1" latinLnBrk="0" hangingPunct="1">
        <a:lnSpc>
          <a:spcPct val="100000"/>
        </a:lnSpc>
        <a:spcBef>
          <a:spcPct val="20000"/>
        </a:spcBef>
        <a:spcAft>
          <a:spcPts val="664"/>
        </a:spcAft>
        <a:buClr>
          <a:schemeClr val="tx2"/>
        </a:buClr>
        <a:buFont typeface="Arial" pitchFamily="34" charset="0"/>
        <a:buChar char="•"/>
        <a:defRPr sz="1881" kern="1200" spc="33" baseline="0">
          <a:solidFill>
            <a:schemeClr val="tx1"/>
          </a:solidFill>
          <a:latin typeface="+mn-lt"/>
          <a:ea typeface="+mn-ea"/>
          <a:cs typeface="+mn-cs"/>
        </a:defRPr>
      </a:lvl2pPr>
      <a:lvl3pPr marL="1264958"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spc="33" baseline="0">
          <a:solidFill>
            <a:schemeClr val="tx1"/>
          </a:solidFill>
          <a:latin typeface="+mn-lt"/>
          <a:ea typeface="+mn-ea"/>
          <a:cs typeface="+mn-cs"/>
        </a:defRPr>
      </a:lvl3pPr>
      <a:lvl4pPr marL="1770941"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spc="33" baseline="0">
          <a:solidFill>
            <a:schemeClr val="tx1"/>
          </a:solidFill>
          <a:latin typeface="+mn-lt"/>
          <a:ea typeface="+mn-ea"/>
          <a:cs typeface="+mn-cs"/>
        </a:defRPr>
      </a:lvl4pPr>
      <a:lvl5pPr marL="2276925"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spc="33" baseline="0">
          <a:solidFill>
            <a:schemeClr val="tx1"/>
          </a:solidFill>
          <a:latin typeface="+mn-lt"/>
          <a:ea typeface="+mn-ea"/>
          <a:cs typeface="+mn-cs"/>
        </a:defRPr>
      </a:lvl5pPr>
      <a:lvl6pPr marL="2782908"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a:solidFill>
            <a:schemeClr val="tx1"/>
          </a:solidFill>
          <a:latin typeface="+mn-lt"/>
          <a:ea typeface="+mn-ea"/>
          <a:cs typeface="+mn-cs"/>
        </a:defRPr>
      </a:lvl6pPr>
      <a:lvl7pPr marL="3288891"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a:solidFill>
            <a:schemeClr val="tx1"/>
          </a:solidFill>
          <a:latin typeface="+mn-lt"/>
          <a:ea typeface="+mn-ea"/>
          <a:cs typeface="+mn-cs"/>
        </a:defRPr>
      </a:lvl7pPr>
      <a:lvl8pPr marL="3794874"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a:solidFill>
            <a:schemeClr val="tx1"/>
          </a:solidFill>
          <a:latin typeface="+mn-lt"/>
          <a:ea typeface="+mn-ea"/>
          <a:cs typeface="+mn-cs"/>
        </a:defRPr>
      </a:lvl8pPr>
      <a:lvl9pPr marL="4300858" indent="-252992" algn="l" defTabSz="1011966" rtl="0" eaLnBrk="1" latinLnBrk="0" hangingPunct="1">
        <a:lnSpc>
          <a:spcPct val="100000"/>
        </a:lnSpc>
        <a:spcBef>
          <a:spcPct val="20000"/>
        </a:spcBef>
        <a:spcAft>
          <a:spcPts val="664"/>
        </a:spcAft>
        <a:buClr>
          <a:schemeClr val="tx2"/>
        </a:buClr>
        <a:buFont typeface="Arial" pitchFamily="34" charset="0"/>
        <a:buChar char="•"/>
        <a:defRPr sz="1881" kern="1200">
          <a:solidFill>
            <a:schemeClr val="tx1"/>
          </a:solidFill>
          <a:latin typeface="+mn-lt"/>
          <a:ea typeface="+mn-ea"/>
          <a:cs typeface="+mn-cs"/>
        </a:defRPr>
      </a:lvl9pPr>
    </p:bodyStyle>
    <p:otherStyle>
      <a:defPPr>
        <a:defRPr lang="en-US"/>
      </a:defPPr>
      <a:lvl1pPr marL="0" algn="l" defTabSz="1011966" rtl="0" eaLnBrk="1" latinLnBrk="0" hangingPunct="1">
        <a:defRPr sz="1992" kern="1200">
          <a:solidFill>
            <a:schemeClr val="tx1"/>
          </a:solidFill>
          <a:latin typeface="+mn-lt"/>
          <a:ea typeface="+mn-ea"/>
          <a:cs typeface="+mn-cs"/>
        </a:defRPr>
      </a:lvl1pPr>
      <a:lvl2pPr marL="505983" algn="l" defTabSz="1011966" rtl="0" eaLnBrk="1" latinLnBrk="0" hangingPunct="1">
        <a:defRPr sz="1992" kern="1200">
          <a:solidFill>
            <a:schemeClr val="tx1"/>
          </a:solidFill>
          <a:latin typeface="+mn-lt"/>
          <a:ea typeface="+mn-ea"/>
          <a:cs typeface="+mn-cs"/>
        </a:defRPr>
      </a:lvl2pPr>
      <a:lvl3pPr marL="1011966" algn="l" defTabSz="1011966" rtl="0" eaLnBrk="1" latinLnBrk="0" hangingPunct="1">
        <a:defRPr sz="1992" kern="1200">
          <a:solidFill>
            <a:schemeClr val="tx1"/>
          </a:solidFill>
          <a:latin typeface="+mn-lt"/>
          <a:ea typeface="+mn-ea"/>
          <a:cs typeface="+mn-cs"/>
        </a:defRPr>
      </a:lvl3pPr>
      <a:lvl4pPr marL="1517950" algn="l" defTabSz="1011966" rtl="0" eaLnBrk="1" latinLnBrk="0" hangingPunct="1">
        <a:defRPr sz="1992" kern="1200">
          <a:solidFill>
            <a:schemeClr val="tx1"/>
          </a:solidFill>
          <a:latin typeface="+mn-lt"/>
          <a:ea typeface="+mn-ea"/>
          <a:cs typeface="+mn-cs"/>
        </a:defRPr>
      </a:lvl4pPr>
      <a:lvl5pPr marL="2023933" algn="l" defTabSz="1011966" rtl="0" eaLnBrk="1" latinLnBrk="0" hangingPunct="1">
        <a:defRPr sz="1992" kern="1200">
          <a:solidFill>
            <a:schemeClr val="tx1"/>
          </a:solidFill>
          <a:latin typeface="+mn-lt"/>
          <a:ea typeface="+mn-ea"/>
          <a:cs typeface="+mn-cs"/>
        </a:defRPr>
      </a:lvl5pPr>
      <a:lvl6pPr marL="2529916" algn="l" defTabSz="1011966" rtl="0" eaLnBrk="1" latinLnBrk="0" hangingPunct="1">
        <a:defRPr sz="1992" kern="1200">
          <a:solidFill>
            <a:schemeClr val="tx1"/>
          </a:solidFill>
          <a:latin typeface="+mn-lt"/>
          <a:ea typeface="+mn-ea"/>
          <a:cs typeface="+mn-cs"/>
        </a:defRPr>
      </a:lvl6pPr>
      <a:lvl7pPr marL="3035899" algn="l" defTabSz="1011966" rtl="0" eaLnBrk="1" latinLnBrk="0" hangingPunct="1">
        <a:defRPr sz="1992" kern="1200">
          <a:solidFill>
            <a:schemeClr val="tx1"/>
          </a:solidFill>
          <a:latin typeface="+mn-lt"/>
          <a:ea typeface="+mn-ea"/>
          <a:cs typeface="+mn-cs"/>
        </a:defRPr>
      </a:lvl7pPr>
      <a:lvl8pPr marL="3541883" algn="l" defTabSz="1011966" rtl="0" eaLnBrk="1" latinLnBrk="0" hangingPunct="1">
        <a:defRPr sz="1992" kern="1200">
          <a:solidFill>
            <a:schemeClr val="tx1"/>
          </a:solidFill>
          <a:latin typeface="+mn-lt"/>
          <a:ea typeface="+mn-ea"/>
          <a:cs typeface="+mn-cs"/>
        </a:defRPr>
      </a:lvl8pPr>
      <a:lvl9pPr marL="4047866" algn="l" defTabSz="1011966" rtl="0" eaLnBrk="1" latinLnBrk="0" hangingPunct="1">
        <a:defRPr sz="19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3" y="-15081"/>
            <a:ext cx="10256837" cy="7757319"/>
          </a:xfrm>
          <a:prstGeom prst="rect">
            <a:avLst/>
          </a:prstGeom>
        </p:spPr>
      </p:pic>
      <p:sp>
        <p:nvSpPr>
          <p:cNvPr id="33794" name="Rectangle 2"/>
          <p:cNvSpPr>
            <a:spLocks noGrp="1" noChangeArrowheads="1"/>
          </p:cNvSpPr>
          <p:nvPr>
            <p:ph type="ctrTitle"/>
          </p:nvPr>
        </p:nvSpPr>
        <p:spPr>
          <a:xfrm>
            <a:off x="350837" y="1737519"/>
            <a:ext cx="9342438" cy="2743200"/>
          </a:xfrm>
        </p:spPr>
        <p:txBody>
          <a:bodyPr/>
          <a:lstStyle/>
          <a:p>
            <a:r>
              <a:rPr lang="en-US" sz="4800" dirty="0" smtClean="0">
                <a:solidFill>
                  <a:schemeClr val="bg1"/>
                </a:solidFill>
                <a:effectLst>
                  <a:outerShdw blurRad="38100" dist="38100" dir="2700000" algn="tl">
                    <a:srgbClr val="000000">
                      <a:alpha val="43137"/>
                    </a:srgbClr>
                  </a:outerShdw>
                </a:effectLst>
              </a:rPr>
              <a:t>Future Directions of Usable Science for Sustainable Rangelands</a:t>
            </a:r>
            <a:r>
              <a:rPr lang="en-US" sz="4800" dirty="0" smtClean="0">
                <a:solidFill>
                  <a:schemeClr val="tx1"/>
                </a:solidFill>
              </a:rPr>
              <a:t>: </a:t>
            </a:r>
            <a:br>
              <a:rPr lang="en-US" sz="4800" dirty="0" smtClean="0">
                <a:solidFill>
                  <a:schemeClr val="tx1"/>
                </a:solidFill>
              </a:rPr>
            </a:br>
            <a:r>
              <a:rPr lang="en-US" sz="4800" u="sng" dirty="0" smtClean="0">
                <a:solidFill>
                  <a:srgbClr val="CC6600"/>
                </a:solidFill>
              </a:rPr>
              <a:t>Soil Health</a:t>
            </a:r>
            <a:endParaRPr lang="en-US" sz="4800" u="sng" dirty="0">
              <a:solidFill>
                <a:srgbClr val="CC6600"/>
              </a:solidFill>
            </a:endParaRPr>
          </a:p>
        </p:txBody>
      </p:sp>
      <p:sp>
        <p:nvSpPr>
          <p:cNvPr id="33795" name="Rectangle 3"/>
          <p:cNvSpPr>
            <a:spLocks noGrp="1" noChangeArrowheads="1"/>
          </p:cNvSpPr>
          <p:nvPr>
            <p:ph type="subTitle" idx="1"/>
          </p:nvPr>
        </p:nvSpPr>
        <p:spPr>
          <a:xfrm>
            <a:off x="3170237" y="5090319"/>
            <a:ext cx="7359218" cy="548481"/>
          </a:xfrm>
        </p:spPr>
        <p:txBody>
          <a:bodyPr/>
          <a:lstStyle/>
          <a:p>
            <a:pPr algn="ctr">
              <a:lnSpc>
                <a:spcPct val="90000"/>
              </a:lnSpc>
            </a:pPr>
            <a:r>
              <a:rPr lang="en-US" sz="3600" b="1" dirty="0" smtClean="0">
                <a:solidFill>
                  <a:srgbClr val="FFFF00"/>
                </a:solidFill>
              </a:rPr>
              <a:t>Chad Ellis</a:t>
            </a:r>
          </a:p>
          <a:p>
            <a:pPr algn="ctr">
              <a:lnSpc>
                <a:spcPct val="90000"/>
              </a:lnSpc>
            </a:pPr>
            <a:r>
              <a:rPr lang="en-US" sz="3600" b="1" dirty="0" smtClean="0">
                <a:solidFill>
                  <a:srgbClr val="FFFF00"/>
                </a:solidFill>
              </a:rPr>
              <a:t> </a:t>
            </a:r>
            <a:endParaRPr lang="en-US" sz="2000" b="1" baseline="30000" dirty="0" smtClean="0">
              <a:solidFill>
                <a:srgbClr val="FFFF00"/>
              </a:solidFill>
            </a:endParaRPr>
          </a:p>
        </p:txBody>
      </p:sp>
      <p:pic>
        <p:nvPicPr>
          <p:cNvPr id="3" name="Picture 2"/>
          <p:cNvPicPr>
            <a:picLocks noChangeAspect="1"/>
          </p:cNvPicPr>
          <p:nvPr/>
        </p:nvPicPr>
        <p:blipFill>
          <a:blip r:embed="rId4"/>
          <a:stretch>
            <a:fillRect/>
          </a:stretch>
        </p:blipFill>
        <p:spPr>
          <a:xfrm>
            <a:off x="5000360" y="5699919"/>
            <a:ext cx="4005378" cy="170686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4" y="-91281"/>
            <a:ext cx="10144125" cy="7848600"/>
          </a:xfrm>
          <a:prstGeom prst="rect">
            <a:avLst/>
          </a:prstGeom>
        </p:spPr>
      </p:pic>
      <p:sp>
        <p:nvSpPr>
          <p:cNvPr id="2"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Other Directions?</a:t>
            </a:r>
            <a:endParaRPr lang="en-US" sz="3200" kern="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7" y="1161711"/>
            <a:ext cx="204787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959" y="1"/>
            <a:ext cx="4912516" cy="758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30" y="3947319"/>
            <a:ext cx="419724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74664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19881"/>
            <a:ext cx="10144125" cy="8077200"/>
          </a:xfrm>
          <a:prstGeom prst="rect">
            <a:avLst/>
          </a:prstGeom>
        </p:spPr>
      </p:pic>
      <p:pic>
        <p:nvPicPr>
          <p:cNvPr id="2" name="Picture 1"/>
          <p:cNvPicPr>
            <a:picLocks noChangeAspect="1"/>
          </p:cNvPicPr>
          <p:nvPr/>
        </p:nvPicPr>
        <p:blipFill>
          <a:blip r:embed="rId4"/>
          <a:stretch>
            <a:fillRect/>
          </a:stretch>
        </p:blipFill>
        <p:spPr>
          <a:xfrm>
            <a:off x="502444" y="2956719"/>
            <a:ext cx="4310063" cy="4310063"/>
          </a:xfrm>
          <a:prstGeom prst="rect">
            <a:avLst/>
          </a:prstGeom>
          <a:ln>
            <a:solidFill>
              <a:schemeClr val="bg1">
                <a:lumMod val="95000"/>
              </a:schemeClr>
            </a:solidFill>
          </a:ln>
        </p:spPr>
      </p:pic>
      <p:pic>
        <p:nvPicPr>
          <p:cNvPr id="3" name="Picture 2"/>
          <p:cNvPicPr>
            <a:picLocks noChangeAspect="1"/>
          </p:cNvPicPr>
          <p:nvPr/>
        </p:nvPicPr>
        <p:blipFill>
          <a:blip r:embed="rId5"/>
          <a:stretch>
            <a:fillRect/>
          </a:stretch>
        </p:blipFill>
        <p:spPr>
          <a:xfrm>
            <a:off x="5465759" y="1395670"/>
            <a:ext cx="4124325" cy="2738551"/>
          </a:xfrm>
          <a:prstGeom prst="rect">
            <a:avLst/>
          </a:prstGeom>
          <a:ln>
            <a:solidFill>
              <a:schemeClr val="bg1">
                <a:lumMod val="95000"/>
              </a:schemeClr>
            </a:solidFill>
          </a:ln>
        </p:spPr>
      </p:pic>
      <p:pic>
        <p:nvPicPr>
          <p:cNvPr id="4" name="Picture 3"/>
          <p:cNvPicPr>
            <a:picLocks noChangeAspect="1"/>
          </p:cNvPicPr>
          <p:nvPr/>
        </p:nvPicPr>
        <p:blipFill>
          <a:blip r:embed="rId6"/>
          <a:stretch>
            <a:fillRect/>
          </a:stretch>
        </p:blipFill>
        <p:spPr>
          <a:xfrm>
            <a:off x="5449451" y="4743832"/>
            <a:ext cx="4124325" cy="2657475"/>
          </a:xfrm>
          <a:prstGeom prst="rect">
            <a:avLst/>
          </a:prstGeom>
          <a:ln>
            <a:solidFill>
              <a:schemeClr val="bg1"/>
            </a:solidFill>
          </a:ln>
        </p:spPr>
      </p:pic>
      <p:sp>
        <p:nvSpPr>
          <p:cNvPr id="5" name="TextBox 4"/>
          <p:cNvSpPr txBox="1"/>
          <p:nvPr/>
        </p:nvSpPr>
        <p:spPr>
          <a:xfrm>
            <a:off x="7219270" y="4208194"/>
            <a:ext cx="607859" cy="461665"/>
          </a:xfrm>
          <a:prstGeom prst="rect">
            <a:avLst/>
          </a:prstGeom>
          <a:noFill/>
        </p:spPr>
        <p:txBody>
          <a:bodyPr wrap="none" rtlCol="0">
            <a:spAutoFit/>
          </a:bodyPr>
          <a:lstStyle/>
          <a:p>
            <a:r>
              <a:rPr lang="en-US" sz="2400" dirty="0" smtClean="0">
                <a:solidFill>
                  <a:schemeClr val="bg1"/>
                </a:solidFill>
              </a:rPr>
              <a:t>Vs</a:t>
            </a:r>
            <a:r>
              <a:rPr lang="en-US" dirty="0" smtClean="0"/>
              <a:t>.</a:t>
            </a:r>
            <a:endParaRPr lang="en-US" dirty="0"/>
          </a:p>
        </p:txBody>
      </p:sp>
      <p:sp>
        <p:nvSpPr>
          <p:cNvPr id="7" name="TextBox 6"/>
          <p:cNvSpPr txBox="1"/>
          <p:nvPr/>
        </p:nvSpPr>
        <p:spPr>
          <a:xfrm>
            <a:off x="198437" y="-46881"/>
            <a:ext cx="6790642" cy="584775"/>
          </a:xfrm>
          <a:prstGeom prst="rect">
            <a:avLst/>
          </a:prstGeom>
          <a:noFill/>
        </p:spPr>
        <p:txBody>
          <a:bodyPr wrap="none" rtlCol="0">
            <a:spAutoFit/>
          </a:bodyPr>
          <a:lstStyle/>
          <a:p>
            <a:r>
              <a:rPr lang="en-US" sz="3200" dirty="0" smtClean="0"/>
              <a:t>Soil Health: Cropland vs. Rangeland</a:t>
            </a:r>
            <a:endParaRPr lang="en-US" sz="3200" dirty="0"/>
          </a:p>
        </p:txBody>
      </p:sp>
    </p:spTree>
    <p:extLst>
      <p:ext uri="{BB962C8B-B14F-4D97-AF65-F5344CB8AC3E}">
        <p14:creationId xmlns:p14="http://schemas.microsoft.com/office/powerpoint/2010/main" val="82725905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stretch>
            <a:fillRect/>
          </a:stretch>
        </p:blipFill>
        <p:spPr>
          <a:xfrm>
            <a:off x="3174" y="0"/>
            <a:ext cx="10331039" cy="7589838"/>
          </a:xfrm>
          <a:prstGeom prst="rect">
            <a:avLst/>
          </a:prstGeom>
        </p:spPr>
      </p:pic>
      <p:pic>
        <p:nvPicPr>
          <p:cNvPr id="4" name="Picture 3"/>
          <p:cNvPicPr>
            <a:picLocks noChangeAspect="1"/>
          </p:cNvPicPr>
          <p:nvPr/>
        </p:nvPicPr>
        <p:blipFill>
          <a:blip r:embed="rId4"/>
          <a:stretch>
            <a:fillRect/>
          </a:stretch>
        </p:blipFill>
        <p:spPr>
          <a:xfrm>
            <a:off x="1403545" y="2499519"/>
            <a:ext cx="7343381" cy="4791075"/>
          </a:xfrm>
          <a:prstGeom prst="rect">
            <a:avLst/>
          </a:prstGeom>
        </p:spPr>
      </p:pic>
      <p:sp>
        <p:nvSpPr>
          <p:cNvPr id="5" name="TextBox 4"/>
          <p:cNvSpPr txBox="1"/>
          <p:nvPr/>
        </p:nvSpPr>
        <p:spPr>
          <a:xfrm>
            <a:off x="350837" y="213519"/>
            <a:ext cx="4079963" cy="584775"/>
          </a:xfrm>
          <a:prstGeom prst="rect">
            <a:avLst/>
          </a:prstGeom>
          <a:noFill/>
        </p:spPr>
        <p:txBody>
          <a:bodyPr wrap="none" rtlCol="0">
            <a:spAutoFit/>
          </a:bodyPr>
          <a:lstStyle/>
          <a:p>
            <a:r>
              <a:rPr lang="en-US" sz="3200" dirty="0" smtClean="0"/>
              <a:t>Rangeland Dynamics</a:t>
            </a:r>
            <a:endParaRPr lang="en-US" sz="3200" dirty="0"/>
          </a:p>
        </p:txBody>
      </p:sp>
    </p:spTree>
    <p:extLst>
      <p:ext uri="{BB962C8B-B14F-4D97-AF65-F5344CB8AC3E}">
        <p14:creationId xmlns:p14="http://schemas.microsoft.com/office/powerpoint/2010/main" val="1864591123"/>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3174" y="0"/>
            <a:ext cx="10406063" cy="7644955"/>
          </a:xfrm>
          <a:prstGeom prst="rect">
            <a:avLst/>
          </a:prstGeom>
        </p:spPr>
      </p:pic>
      <p:pic>
        <p:nvPicPr>
          <p:cNvPr id="4" name="Picture 3"/>
          <p:cNvPicPr>
            <a:picLocks noChangeAspect="1"/>
          </p:cNvPicPr>
          <p:nvPr/>
        </p:nvPicPr>
        <p:blipFill>
          <a:blip r:embed="rId3"/>
          <a:stretch>
            <a:fillRect/>
          </a:stretch>
        </p:blipFill>
        <p:spPr>
          <a:xfrm>
            <a:off x="597336" y="1154805"/>
            <a:ext cx="8955800" cy="6297714"/>
          </a:xfrm>
          <a:prstGeom prst="rect">
            <a:avLst/>
          </a:prstGeom>
        </p:spPr>
      </p:pic>
    </p:spTree>
    <p:extLst>
      <p:ext uri="{BB962C8B-B14F-4D97-AF65-F5344CB8AC3E}">
        <p14:creationId xmlns:p14="http://schemas.microsoft.com/office/powerpoint/2010/main" val="2237486689"/>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450"/>
            <a:ext cx="10144125" cy="7772400"/>
          </a:xfrm>
          <a:prstGeom prst="rect">
            <a:avLst/>
          </a:prstGeom>
        </p:spPr>
      </p:pic>
      <p:pic>
        <p:nvPicPr>
          <p:cNvPr id="6" name="Picture 5" descr="C:\Users\jworkma2\Dropbox\UW\URME\st model.JPG"/>
          <p:cNvPicPr/>
          <p:nvPr/>
        </p:nvPicPr>
        <p:blipFill>
          <a:blip r:embed="rId4">
            <a:extLst>
              <a:ext uri="{28A0092B-C50C-407E-A947-70E740481C1C}">
                <a14:useLocalDpi xmlns:a14="http://schemas.microsoft.com/office/drawing/2010/main" val="0"/>
              </a:ext>
            </a:extLst>
          </a:blip>
          <a:srcRect/>
          <a:stretch>
            <a:fillRect/>
          </a:stretch>
        </p:blipFill>
        <p:spPr bwMode="auto">
          <a:xfrm>
            <a:off x="4465637" y="1356519"/>
            <a:ext cx="5608639" cy="5751157"/>
          </a:xfrm>
          <a:prstGeom prst="rect">
            <a:avLst/>
          </a:prstGeom>
          <a:noFill/>
          <a:ln>
            <a:noFill/>
          </a:ln>
        </p:spPr>
      </p:pic>
      <p:sp>
        <p:nvSpPr>
          <p:cNvPr id="4" name="Content Placeholder 2"/>
          <p:cNvSpPr txBox="1">
            <a:spLocks/>
          </p:cNvSpPr>
          <p:nvPr/>
        </p:nvSpPr>
        <p:spPr>
          <a:xfrm>
            <a:off x="80962" y="2798822"/>
            <a:ext cx="4421187" cy="5520756"/>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sz="2800" b="1" u="sng" dirty="0" smtClean="0">
                <a:solidFill>
                  <a:srgbClr val="FFFF00"/>
                </a:solidFill>
                <a:effectLst>
                  <a:outerShdw blurRad="38100" dist="38100" dir="2700000" algn="tl">
                    <a:srgbClr val="000000">
                      <a:alpha val="43137"/>
                    </a:srgbClr>
                  </a:outerShdw>
                </a:effectLst>
              </a:rPr>
              <a:t>Characterizations</a:t>
            </a:r>
            <a:r>
              <a:rPr lang="en-US" sz="2800" b="1" dirty="0" smtClean="0">
                <a:solidFill>
                  <a:srgbClr val="FFFF00"/>
                </a:solidFill>
                <a:effectLst>
                  <a:outerShdw blurRad="38100" dist="38100" dir="2700000" algn="tl">
                    <a:srgbClr val="000000">
                      <a:alpha val="43137"/>
                    </a:srgbClr>
                  </a:outerShdw>
                </a:effectLst>
              </a:rPr>
              <a:t> of soil health </a:t>
            </a:r>
            <a:r>
              <a:rPr lang="en-US" sz="2800" b="1" u="sng" dirty="0" smtClean="0">
                <a:solidFill>
                  <a:srgbClr val="FFFF00"/>
                </a:solidFill>
                <a:effectLst>
                  <a:outerShdw blurRad="38100" dist="38100" dir="2700000" algn="tl">
                    <a:srgbClr val="000000">
                      <a:alpha val="43137"/>
                    </a:srgbClr>
                  </a:outerShdw>
                </a:effectLst>
              </a:rPr>
              <a:t>indicators </a:t>
            </a:r>
            <a:r>
              <a:rPr lang="en-US" sz="2800" b="1" dirty="0" smtClean="0">
                <a:solidFill>
                  <a:srgbClr val="FFFF00"/>
                </a:solidFill>
                <a:effectLst>
                  <a:outerShdw blurRad="38100" dist="38100" dir="2700000" algn="tl">
                    <a:srgbClr val="000000">
                      <a:alpha val="43137"/>
                    </a:srgbClr>
                  </a:outerShdw>
                </a:effectLst>
              </a:rPr>
              <a:t>for sensitivity levels that affect transitions/thresholds of state-and-transition models</a:t>
            </a:r>
          </a:p>
        </p:txBody>
      </p:sp>
      <p:sp>
        <p:nvSpPr>
          <p:cNvPr id="5"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Future Directions: Soil Health</a:t>
            </a:r>
            <a:endParaRPr lang="en-US" sz="3200" kern="0" dirty="0"/>
          </a:p>
        </p:txBody>
      </p:sp>
      <p:sp>
        <p:nvSpPr>
          <p:cNvPr id="7" name="TextBox 6"/>
          <p:cNvSpPr txBox="1"/>
          <p:nvPr/>
        </p:nvSpPr>
        <p:spPr>
          <a:xfrm>
            <a:off x="7589837" y="7107676"/>
            <a:ext cx="1899879" cy="261610"/>
          </a:xfrm>
          <a:prstGeom prst="rect">
            <a:avLst/>
          </a:prstGeom>
          <a:noFill/>
        </p:spPr>
        <p:txBody>
          <a:bodyPr wrap="none" rtlCol="0">
            <a:spAutoFit/>
          </a:bodyPr>
          <a:lstStyle/>
          <a:p>
            <a:r>
              <a:rPr lang="en-US" sz="1100" b="1" dirty="0" smtClean="0"/>
              <a:t>Chambers et al 2014 REM</a:t>
            </a:r>
          </a:p>
        </p:txBody>
      </p:sp>
    </p:spTree>
    <p:extLst>
      <p:ext uri="{BB962C8B-B14F-4D97-AF65-F5344CB8AC3E}">
        <p14:creationId xmlns:p14="http://schemas.microsoft.com/office/powerpoint/2010/main" val="399048687"/>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4" y="-91282"/>
            <a:ext cx="10144125" cy="7681119"/>
          </a:xfrm>
          <a:prstGeom prst="rect">
            <a:avLst/>
          </a:prstGeom>
        </p:spPr>
      </p:pic>
      <p:sp>
        <p:nvSpPr>
          <p:cNvPr id="4"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a:t>Future Directions: Soil Health</a:t>
            </a:r>
          </a:p>
        </p:txBody>
      </p:sp>
      <p:sp>
        <p:nvSpPr>
          <p:cNvPr id="5" name="Content Placeholder 2"/>
          <p:cNvSpPr txBox="1">
            <a:spLocks/>
          </p:cNvSpPr>
          <p:nvPr/>
        </p:nvSpPr>
        <p:spPr>
          <a:xfrm>
            <a:off x="196850" y="1184844"/>
            <a:ext cx="7850187" cy="5520756"/>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sz="2800" b="1" u="sng" dirty="0" smtClean="0">
                <a:solidFill>
                  <a:srgbClr val="FFFF00"/>
                </a:solidFill>
                <a:effectLst>
                  <a:outerShdw blurRad="38100" dist="38100" dir="2700000" algn="tl">
                    <a:srgbClr val="000000">
                      <a:alpha val="43137"/>
                    </a:srgbClr>
                  </a:outerShdw>
                </a:effectLst>
              </a:rPr>
              <a:t>Spatial</a:t>
            </a:r>
            <a:r>
              <a:rPr lang="en-US" sz="2800" b="1" dirty="0" smtClean="0">
                <a:solidFill>
                  <a:srgbClr val="FFFF00"/>
                </a:solidFill>
                <a:effectLst>
                  <a:outerShdw blurRad="38100" dist="38100" dir="2700000" algn="tl">
                    <a:srgbClr val="000000">
                      <a:alpha val="43137"/>
                    </a:srgbClr>
                  </a:outerShdw>
                </a:effectLst>
              </a:rPr>
              <a:t> aspects of soil health indicators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130" y="1877471"/>
            <a:ext cx="3372907" cy="25296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0037" y="4618909"/>
            <a:ext cx="4286025" cy="281940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557" t="8178" r="11011" b="9028"/>
          <a:stretch/>
        </p:blipFill>
        <p:spPr>
          <a:xfrm>
            <a:off x="279141" y="1877471"/>
            <a:ext cx="4076700" cy="5569084"/>
          </a:xfrm>
          <a:prstGeom prst="rect">
            <a:avLst/>
          </a:prstGeom>
        </p:spPr>
      </p:pic>
    </p:spTree>
    <p:extLst>
      <p:ext uri="{BB962C8B-B14F-4D97-AF65-F5344CB8AC3E}">
        <p14:creationId xmlns:p14="http://schemas.microsoft.com/office/powerpoint/2010/main" val="4015841716"/>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4" y="-91281"/>
            <a:ext cx="10144125" cy="7772400"/>
          </a:xfrm>
          <a:prstGeom prst="rect">
            <a:avLst/>
          </a:prstGeom>
        </p:spPr>
      </p:pic>
      <p:sp>
        <p:nvSpPr>
          <p:cNvPr id="2" name="Rectangle 2"/>
          <p:cNvSpPr txBox="1">
            <a:spLocks noChangeArrowheads="1"/>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a:t>Future Directions: Soil Health</a:t>
            </a:r>
          </a:p>
        </p:txBody>
      </p:sp>
      <p:pic>
        <p:nvPicPr>
          <p:cNvPr id="15" name="Picture 5" descr="Picture 1 for Keith Owe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422" y="2575719"/>
            <a:ext cx="3159892" cy="237016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40480" y="1332706"/>
            <a:ext cx="9069387" cy="5520756"/>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sz="2800" dirty="0" smtClean="0">
                <a:solidFill>
                  <a:srgbClr val="FFFF00"/>
                </a:solidFill>
              </a:rPr>
              <a:t>Influences of management practices, predicted climate change and extreme events</a:t>
            </a:r>
          </a:p>
        </p:txBody>
      </p:sp>
      <p:pic>
        <p:nvPicPr>
          <p:cNvPr id="18" name="Picture 2" descr="C:\Users\Justin.Derner\Downloads\73-2e-9a1c2c340265fc61dacc7f0d9557-AG_climate_variables_V9.png"/>
          <p:cNvPicPr>
            <a:picLocks noChangeAspect="1" noChangeArrowheads="1"/>
          </p:cNvPicPr>
          <p:nvPr/>
        </p:nvPicPr>
        <p:blipFill rotWithShape="1">
          <a:blip r:embed="rId5">
            <a:extLst>
              <a:ext uri="{28A0092B-C50C-407E-A947-70E740481C1C}">
                <a14:useLocalDpi xmlns:a14="http://schemas.microsoft.com/office/drawing/2010/main" val="0"/>
              </a:ext>
            </a:extLst>
          </a:blip>
          <a:srcRect l="1870" t="7980" r="1797" b="1557"/>
          <a:stretch/>
        </p:blipFill>
        <p:spPr bwMode="auto">
          <a:xfrm>
            <a:off x="4922837" y="2662727"/>
            <a:ext cx="4876799" cy="4610558"/>
          </a:xfrm>
          <a:prstGeom prst="rect">
            <a:avLst/>
          </a:prstGeom>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734301" y="7324195"/>
            <a:ext cx="3048000" cy="276999"/>
          </a:xfrm>
          <a:prstGeom prst="rect">
            <a:avLst/>
          </a:prstGeom>
          <a:noFill/>
        </p:spPr>
        <p:txBody>
          <a:bodyPr wrap="square" rtlCol="0">
            <a:spAutoFit/>
          </a:bodyPr>
          <a:lstStyle/>
          <a:p>
            <a:r>
              <a:rPr lang="en-US" sz="1200" b="1" dirty="0" smtClean="0"/>
              <a:t>National Climate Assessment 2014</a:t>
            </a:r>
            <a:endParaRPr lang="en-US" sz="1200" b="1" dirty="0"/>
          </a:p>
        </p:txBody>
      </p:sp>
      <p:pic>
        <p:nvPicPr>
          <p:cNvPr id="2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4422" y="5090319"/>
            <a:ext cx="3159910" cy="23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928648"/>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4" y="-91281"/>
            <a:ext cx="10144125" cy="7772400"/>
          </a:xfrm>
          <a:prstGeom prst="rect">
            <a:avLst/>
          </a:prstGeom>
        </p:spPr>
      </p:pic>
      <p:sp>
        <p:nvSpPr>
          <p:cNvPr id="2" name="Title 1"/>
          <p:cNvSpPr>
            <a:spLocks noGrp="1"/>
          </p:cNvSpPr>
          <p:nvPr>
            <p:ph type="title"/>
          </p:nvPr>
        </p:nvSpPr>
        <p:spPr/>
        <p:txBody>
          <a:bodyPr/>
          <a:lstStyle/>
          <a:p>
            <a:r>
              <a:rPr lang="en-US" sz="3200" dirty="0"/>
              <a:t>Future Directions: Soil Health</a:t>
            </a:r>
          </a:p>
        </p:txBody>
      </p:sp>
      <p:sp>
        <p:nvSpPr>
          <p:cNvPr id="3" name="Content Placeholder 2"/>
          <p:cNvSpPr>
            <a:spLocks noGrp="1"/>
          </p:cNvSpPr>
          <p:nvPr>
            <p:ph sz="half" idx="1"/>
          </p:nvPr>
        </p:nvSpPr>
        <p:spPr>
          <a:xfrm>
            <a:off x="196849" y="1232045"/>
            <a:ext cx="9221788" cy="4876800"/>
          </a:xfrm>
        </p:spPr>
        <p:txBody>
          <a:bodyPr/>
          <a:lstStyle/>
          <a:p>
            <a:r>
              <a:rPr lang="en-US" b="1" dirty="0" smtClean="0">
                <a:solidFill>
                  <a:srgbClr val="FFFF00"/>
                </a:solidFill>
                <a:effectLst>
                  <a:outerShdw blurRad="38100" dist="38100" dir="2700000" algn="tl">
                    <a:srgbClr val="000000">
                      <a:alpha val="43137"/>
                    </a:srgbClr>
                  </a:outerShdw>
                </a:effectLst>
              </a:rPr>
              <a:t>Is soil health affected by prescribed fire and wildfires?</a:t>
            </a:r>
          </a:p>
        </p:txBody>
      </p:sp>
      <p:pic>
        <p:nvPicPr>
          <p:cNvPr id="7" name="Picture 4" descr="hotmesquite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7" y="4748816"/>
            <a:ext cx="3840163" cy="25608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10" descr="GetImageServl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3836" y="4779455"/>
            <a:ext cx="3777429" cy="25150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4" descr="CPER_fireline_cropp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7131" y="2440282"/>
            <a:ext cx="3734134" cy="21373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84237" y="2412351"/>
            <a:ext cx="3840162" cy="2165314"/>
          </a:xfrm>
          <a:prstGeom prst="rect">
            <a:avLst/>
          </a:prstGeom>
          <a:ln>
            <a:solidFill>
              <a:schemeClr val="bg1"/>
            </a:solidFill>
          </a:ln>
        </p:spPr>
      </p:pic>
    </p:spTree>
    <p:extLst>
      <p:ext uri="{BB962C8B-B14F-4D97-AF65-F5344CB8AC3E}">
        <p14:creationId xmlns:p14="http://schemas.microsoft.com/office/powerpoint/2010/main" val="1713158860"/>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4" y="-167481"/>
            <a:ext cx="10144125" cy="7848600"/>
          </a:xfrm>
          <a:prstGeom prst="rect">
            <a:avLst/>
          </a:prstGeom>
        </p:spPr>
      </p:pic>
      <p:sp>
        <p:nvSpPr>
          <p:cNvPr id="149508" name="Rectangle 4"/>
          <p:cNvSpPr>
            <a:spLocks noGrp="1" noChangeArrowheads="1"/>
          </p:cNvSpPr>
          <p:nvPr>
            <p:ph type="title"/>
          </p:nvPr>
        </p:nvSpPr>
        <p:spPr>
          <a:xfrm>
            <a:off x="321107" y="137319"/>
            <a:ext cx="8153400" cy="936625"/>
          </a:xfrm>
        </p:spPr>
        <p:txBody>
          <a:bodyPr/>
          <a:lstStyle/>
          <a:p>
            <a:r>
              <a:rPr lang="en-US" sz="3600" dirty="0" smtClean="0"/>
              <a:t>What is the Future for Soil Health and Usable Science?</a:t>
            </a:r>
            <a:endParaRPr lang="en-US" sz="36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270" y="3566319"/>
            <a:ext cx="5214071" cy="276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799" y="3109119"/>
            <a:ext cx="4010025" cy="39939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74" y="0"/>
            <a:ext cx="10144125" cy="7681119"/>
          </a:xfrm>
          <a:prstGeom prst="rect">
            <a:avLst/>
          </a:prstGeom>
        </p:spPr>
      </p:pic>
      <p:sp>
        <p:nvSpPr>
          <p:cNvPr id="4"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Evolution of Soils</a:t>
            </a:r>
            <a:endParaRPr lang="en-US" sz="3200" kern="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437" y="3077150"/>
            <a:ext cx="4648200" cy="3481663"/>
          </a:xfrm>
          <a:prstGeom prst="rect">
            <a:avLst/>
          </a:prstGeom>
          <a:ln>
            <a:solidFill>
              <a:schemeClr val="bg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57" y="3090294"/>
            <a:ext cx="3429000" cy="3429000"/>
          </a:xfrm>
          <a:prstGeom prst="rect">
            <a:avLst/>
          </a:prstGeom>
        </p:spPr>
      </p:pic>
    </p:spTree>
    <p:extLst>
      <p:ext uri="{BB962C8B-B14F-4D97-AF65-F5344CB8AC3E}">
        <p14:creationId xmlns:p14="http://schemas.microsoft.com/office/powerpoint/2010/main" val="77404126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74" y="-136525"/>
            <a:ext cx="10144125" cy="7893844"/>
          </a:xfrm>
          <a:prstGeom prst="rect">
            <a:avLst/>
          </a:prstGeom>
        </p:spPr>
      </p:pic>
      <p:sp>
        <p:nvSpPr>
          <p:cNvPr id="2" name="Title 1"/>
          <p:cNvSpPr>
            <a:spLocks noGrp="1"/>
          </p:cNvSpPr>
          <p:nvPr>
            <p:ph type="title"/>
          </p:nvPr>
        </p:nvSpPr>
        <p:spPr/>
        <p:txBody>
          <a:bodyPr/>
          <a:lstStyle/>
          <a:p>
            <a:endParaRPr lang="en-US" dirty="0"/>
          </a:p>
        </p:txBody>
      </p:sp>
      <p:sp>
        <p:nvSpPr>
          <p:cNvPr id="3" name="AutoShape 2" descr="Image result for noble foundation soil quot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219219" y="457200"/>
            <a:ext cx="3887787" cy="3887787"/>
          </a:xfrm>
          <a:prstGeom prst="rect">
            <a:avLst/>
          </a:prstGeom>
        </p:spPr>
      </p:pic>
      <p:pic>
        <p:nvPicPr>
          <p:cNvPr id="6" name="Picture 5"/>
          <p:cNvPicPr>
            <a:picLocks noChangeAspect="1"/>
          </p:cNvPicPr>
          <p:nvPr/>
        </p:nvPicPr>
        <p:blipFill>
          <a:blip r:embed="rId4"/>
          <a:stretch>
            <a:fillRect/>
          </a:stretch>
        </p:blipFill>
        <p:spPr>
          <a:xfrm>
            <a:off x="260348" y="4977127"/>
            <a:ext cx="9629775" cy="2446217"/>
          </a:xfrm>
          <a:prstGeom prst="rect">
            <a:avLst/>
          </a:prstGeom>
        </p:spPr>
      </p:pic>
      <p:sp>
        <p:nvSpPr>
          <p:cNvPr id="7" name="TextBox 6"/>
          <p:cNvSpPr txBox="1"/>
          <p:nvPr/>
        </p:nvSpPr>
        <p:spPr>
          <a:xfrm>
            <a:off x="4274448" y="2562515"/>
            <a:ext cx="5705408" cy="1815882"/>
          </a:xfrm>
          <a:prstGeom prst="rect">
            <a:avLst/>
          </a:prstGeom>
          <a:noFill/>
        </p:spPr>
        <p:txBody>
          <a:bodyPr wrap="none" rtlCol="0">
            <a:spAutoFit/>
          </a:bodyPr>
          <a:lstStyle/>
          <a:p>
            <a:r>
              <a:rPr lang="en-US" sz="2800" dirty="0" smtClean="0">
                <a:solidFill>
                  <a:srgbClr val="FFFF00"/>
                </a:solidFill>
              </a:rPr>
              <a:t>Lloyd Noble</a:t>
            </a:r>
          </a:p>
          <a:p>
            <a:r>
              <a:rPr lang="en-US" sz="2800" dirty="0" smtClean="0">
                <a:solidFill>
                  <a:srgbClr val="FFFF00"/>
                </a:solidFill>
              </a:rPr>
              <a:t>Founder of the </a:t>
            </a:r>
          </a:p>
          <a:p>
            <a:r>
              <a:rPr lang="en-US" sz="2800" dirty="0" smtClean="0">
                <a:solidFill>
                  <a:srgbClr val="FFFF00"/>
                </a:solidFill>
              </a:rPr>
              <a:t>Samuel Roberts Noble Foundation</a:t>
            </a:r>
          </a:p>
          <a:p>
            <a:r>
              <a:rPr lang="en-US" sz="2800" dirty="0" smtClean="0">
                <a:solidFill>
                  <a:srgbClr val="FFFF00"/>
                </a:solidFill>
              </a:rPr>
              <a:t>Est. 1940</a:t>
            </a:r>
            <a:endParaRPr lang="en-US" sz="2800" dirty="0">
              <a:solidFill>
                <a:srgbClr val="FFFF00"/>
              </a:solidFill>
            </a:endParaRPr>
          </a:p>
        </p:txBody>
      </p:sp>
    </p:spTree>
    <p:extLst>
      <p:ext uri="{BB962C8B-B14F-4D97-AF65-F5344CB8AC3E}">
        <p14:creationId xmlns:p14="http://schemas.microsoft.com/office/powerpoint/2010/main" val="1364000967"/>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6350" y="0"/>
            <a:ext cx="10455288" cy="7681119"/>
          </a:xfrm>
          <a:prstGeom prst="rect">
            <a:avLst/>
          </a:prstGeom>
        </p:spPr>
      </p:pic>
      <p:sp>
        <p:nvSpPr>
          <p:cNvPr id="4" name="Rectangle 3"/>
          <p:cNvSpPr/>
          <p:nvPr/>
        </p:nvSpPr>
        <p:spPr>
          <a:xfrm>
            <a:off x="4389437" y="3109119"/>
            <a:ext cx="5073650" cy="3539430"/>
          </a:xfrm>
          <a:prstGeom prst="rect">
            <a:avLst/>
          </a:prstGeom>
        </p:spPr>
        <p:txBody>
          <a:bodyPr>
            <a:spAutoFit/>
          </a:bodyPr>
          <a:lstStyle/>
          <a:p>
            <a:r>
              <a:rPr lang="en-US" sz="3200" dirty="0">
                <a:solidFill>
                  <a:srgbClr val="FFFF00"/>
                </a:solidFill>
              </a:rPr>
              <a:t>“Land, then, is not merely soil; it is a fountain of energy flowing through a circuit of soils, plants, and animals.” </a:t>
            </a:r>
            <a:r>
              <a:rPr lang="en-US" sz="3200" i="1" dirty="0">
                <a:solidFill>
                  <a:srgbClr val="FFFF00"/>
                </a:solidFill>
              </a:rPr>
              <a:t>- Aldo Leopold, </a:t>
            </a:r>
            <a:r>
              <a:rPr lang="en-US" sz="3200" i="1" u="sng" dirty="0">
                <a:solidFill>
                  <a:srgbClr val="FFFF00"/>
                </a:solidFill>
              </a:rPr>
              <a:t>A Sand County Almanac, 1949 </a:t>
            </a:r>
            <a:endParaRPr lang="en-US" sz="3200" dirty="0">
              <a:solidFill>
                <a:srgbClr val="FFFF00"/>
              </a:solidFill>
            </a:endParaRPr>
          </a:p>
        </p:txBody>
      </p:sp>
      <p:pic>
        <p:nvPicPr>
          <p:cNvPr id="5" name="Picture 4"/>
          <p:cNvPicPr>
            <a:picLocks noChangeAspect="1"/>
          </p:cNvPicPr>
          <p:nvPr/>
        </p:nvPicPr>
        <p:blipFill>
          <a:blip r:embed="rId3"/>
          <a:stretch>
            <a:fillRect/>
          </a:stretch>
        </p:blipFill>
        <p:spPr>
          <a:xfrm>
            <a:off x="884237" y="2787618"/>
            <a:ext cx="2590800" cy="4170123"/>
          </a:xfrm>
          <a:prstGeom prst="rect">
            <a:avLst/>
          </a:prstGeom>
        </p:spPr>
      </p:pic>
    </p:spTree>
    <p:extLst>
      <p:ext uri="{BB962C8B-B14F-4D97-AF65-F5344CB8AC3E}">
        <p14:creationId xmlns:p14="http://schemas.microsoft.com/office/powerpoint/2010/main" val="315394577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319881"/>
            <a:ext cx="10144125" cy="8077200"/>
          </a:xfrm>
          <a:prstGeom prst="rect">
            <a:avLst/>
          </a:prstGeom>
        </p:spPr>
      </p:pic>
      <p:sp>
        <p:nvSpPr>
          <p:cNvPr id="2" name="Title 1"/>
          <p:cNvSpPr txBox="1">
            <a:spLocks/>
          </p:cNvSpPr>
          <p:nvPr/>
        </p:nvSpPr>
        <p:spPr>
          <a:xfrm>
            <a:off x="228600" y="61119"/>
            <a:ext cx="8153400" cy="1027906"/>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Underappreciated </a:t>
            </a:r>
            <a:endParaRPr lang="en-US" sz="3200" kern="0" dirty="0"/>
          </a:p>
        </p:txBody>
      </p:sp>
      <p:sp>
        <p:nvSpPr>
          <p:cNvPr id="3" name="Content Placeholder 2"/>
          <p:cNvSpPr txBox="1">
            <a:spLocks/>
          </p:cNvSpPr>
          <p:nvPr/>
        </p:nvSpPr>
        <p:spPr>
          <a:xfrm>
            <a:off x="198437" y="1277227"/>
            <a:ext cx="8382000" cy="1673904"/>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r>
              <a:rPr lang="en-US" sz="2800" b="1" dirty="0" smtClean="0">
                <a:solidFill>
                  <a:srgbClr val="FFFF00"/>
                </a:solidFill>
                <a:effectLst>
                  <a:outerShdw blurRad="38100" dist="38100" dir="2700000" algn="tl">
                    <a:srgbClr val="000000">
                      <a:alpha val="43137"/>
                    </a:srgbClr>
                  </a:outerShdw>
                </a:effectLst>
              </a:rPr>
              <a:t>Belowground “black-box” mentality often attributed to soils</a:t>
            </a:r>
            <a:endParaRPr lang="en-US" sz="2800" b="1" dirty="0">
              <a:solidFill>
                <a:srgbClr val="FFFF00"/>
              </a:solidFill>
              <a:effectLst>
                <a:outerShdw blurRad="38100" dist="38100" dir="2700000" algn="tl">
                  <a:srgbClr val="000000">
                    <a:alpha val="43137"/>
                  </a:srgbClr>
                </a:outerShdw>
              </a:effectLst>
            </a:endParaRPr>
          </a:p>
          <a:p>
            <a:pPr marL="0" indent="0">
              <a:buNone/>
            </a:pPr>
            <a:endParaRPr lang="en-US" sz="2800" b="1" dirty="0" smtClean="0"/>
          </a:p>
        </p:txBody>
      </p:sp>
      <p:sp>
        <p:nvSpPr>
          <p:cNvPr id="6" name="Rectangle 5"/>
          <p:cNvSpPr/>
          <p:nvPr/>
        </p:nvSpPr>
        <p:spPr bwMode="auto">
          <a:xfrm>
            <a:off x="884237" y="2722531"/>
            <a:ext cx="5486400" cy="4343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bg1"/>
                </a:solidFill>
                <a:effectLst/>
                <a:latin typeface="Arial" charset="0"/>
              </a:rPr>
              <a:t>Black-Box</a:t>
            </a:r>
          </a:p>
        </p:txBody>
      </p:sp>
      <p:sp>
        <p:nvSpPr>
          <p:cNvPr id="7" name="TextBox 6"/>
          <p:cNvSpPr txBox="1"/>
          <p:nvPr/>
        </p:nvSpPr>
        <p:spPr>
          <a:xfrm>
            <a:off x="7004446" y="5776119"/>
            <a:ext cx="2667000" cy="1015663"/>
          </a:xfrm>
          <a:prstGeom prst="rect">
            <a:avLst/>
          </a:prstGeom>
          <a:noFill/>
        </p:spPr>
        <p:txBody>
          <a:bodyPr wrap="square" rtlCol="0">
            <a:spAutoFit/>
          </a:bodyPr>
          <a:lstStyle/>
          <a:p>
            <a:r>
              <a:rPr lang="en-US" sz="6000" dirty="0" smtClean="0">
                <a:solidFill>
                  <a:schemeClr val="bg1"/>
                </a:solidFill>
              </a:rPr>
              <a:t>= Soil</a:t>
            </a:r>
            <a:endParaRPr lang="en-US" sz="6000" dirty="0">
              <a:solidFill>
                <a:schemeClr val="bg1"/>
              </a:solidFill>
            </a:endParaRPr>
          </a:p>
        </p:txBody>
      </p:sp>
      <p:pic>
        <p:nvPicPr>
          <p:cNvPr id="9" name="Picture 8"/>
          <p:cNvPicPr>
            <a:picLocks noChangeAspect="1"/>
          </p:cNvPicPr>
          <p:nvPr/>
        </p:nvPicPr>
        <p:blipFill>
          <a:blip r:embed="rId4"/>
          <a:stretch>
            <a:fillRect/>
          </a:stretch>
        </p:blipFill>
        <p:spPr>
          <a:xfrm>
            <a:off x="1983832" y="3838754"/>
            <a:ext cx="3088230" cy="3015488"/>
          </a:xfrm>
          <a:prstGeom prst="rect">
            <a:avLst/>
          </a:prstGeom>
        </p:spPr>
      </p:pic>
      <p:pic>
        <p:nvPicPr>
          <p:cNvPr id="10" name="Picture 9"/>
          <p:cNvPicPr>
            <a:picLocks noChangeAspect="1"/>
          </p:cNvPicPr>
          <p:nvPr/>
        </p:nvPicPr>
        <p:blipFill>
          <a:blip r:embed="rId5"/>
          <a:stretch>
            <a:fillRect/>
          </a:stretch>
        </p:blipFill>
        <p:spPr>
          <a:xfrm>
            <a:off x="6795690" y="3009548"/>
            <a:ext cx="2923381" cy="2766571"/>
          </a:xfrm>
          <a:prstGeom prst="rect">
            <a:avLst/>
          </a:prstGeom>
        </p:spPr>
      </p:pic>
    </p:spTree>
    <p:extLst>
      <p:ext uri="{BB962C8B-B14F-4D97-AF65-F5344CB8AC3E}">
        <p14:creationId xmlns:p14="http://schemas.microsoft.com/office/powerpoint/2010/main" val="109452717"/>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174" y="0"/>
            <a:ext cx="10144125" cy="7681119"/>
          </a:xfrm>
          <a:prstGeom prst="rect">
            <a:avLst/>
          </a:prstGeom>
        </p:spPr>
      </p:pic>
      <p:sp>
        <p:nvSpPr>
          <p:cNvPr id="4"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Obscurity of Soils</a:t>
            </a:r>
            <a:endParaRPr lang="en-US" sz="3200" kern="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037" y="2757234"/>
            <a:ext cx="5791200" cy="3880104"/>
          </a:xfrm>
          <a:prstGeom prst="rect">
            <a:avLst/>
          </a:prstGeom>
          <a:ln>
            <a:solidFill>
              <a:schemeClr val="bg1"/>
            </a:solidFill>
          </a:ln>
        </p:spPr>
      </p:pic>
      <p:sp>
        <p:nvSpPr>
          <p:cNvPr id="2" name="TextBox 1"/>
          <p:cNvSpPr txBox="1"/>
          <p:nvPr/>
        </p:nvSpPr>
        <p:spPr>
          <a:xfrm>
            <a:off x="2161735" y="6614319"/>
            <a:ext cx="5369803" cy="769441"/>
          </a:xfrm>
          <a:prstGeom prst="rect">
            <a:avLst/>
          </a:prstGeom>
          <a:noFill/>
        </p:spPr>
        <p:txBody>
          <a:bodyPr wrap="none" rtlCol="0">
            <a:spAutoFit/>
          </a:bodyPr>
          <a:lstStyle/>
          <a:p>
            <a:r>
              <a:rPr lang="en-US" sz="4400" dirty="0" smtClean="0">
                <a:solidFill>
                  <a:srgbClr val="FFFF00"/>
                </a:solidFill>
              </a:rPr>
              <a:t>Offensive Line = Soil</a:t>
            </a:r>
            <a:endParaRPr lang="en-US" sz="4400" dirty="0">
              <a:solidFill>
                <a:srgbClr val="FFFF00"/>
              </a:solidFill>
            </a:endParaRPr>
          </a:p>
        </p:txBody>
      </p:sp>
    </p:spTree>
    <p:extLst>
      <p:ext uri="{BB962C8B-B14F-4D97-AF65-F5344CB8AC3E}">
        <p14:creationId xmlns:p14="http://schemas.microsoft.com/office/powerpoint/2010/main" val="2013767924"/>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4" y="0"/>
            <a:ext cx="10144125" cy="7589838"/>
          </a:xfrm>
          <a:prstGeom prst="rect">
            <a:avLst/>
          </a:prstGeom>
        </p:spPr>
      </p:pic>
      <p:sp>
        <p:nvSpPr>
          <p:cNvPr id="3" name="Content Placeholder 2"/>
          <p:cNvSpPr txBox="1">
            <a:spLocks/>
          </p:cNvSpPr>
          <p:nvPr/>
        </p:nvSpPr>
        <p:spPr>
          <a:xfrm>
            <a:off x="196851" y="1184844"/>
            <a:ext cx="8158962" cy="5520756"/>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sz="2800" b="1" dirty="0" smtClean="0">
                <a:solidFill>
                  <a:srgbClr val="FFFF00"/>
                </a:solidFill>
                <a:effectLst>
                  <a:outerShdw blurRad="38100" dist="38100" dir="2700000" algn="tl">
                    <a:srgbClr val="000000">
                      <a:alpha val="43137"/>
                    </a:srgbClr>
                  </a:outerShdw>
                </a:effectLst>
              </a:rPr>
              <a:t>Accelerated erosion with “benchmark” events such as Dust Bowl and 1950s drought</a:t>
            </a:r>
          </a:p>
          <a:p>
            <a:pPr marL="0" indent="0">
              <a:lnSpc>
                <a:spcPct val="90000"/>
              </a:lnSpc>
              <a:buNone/>
            </a:pPr>
            <a:endParaRPr lang="en-US" sz="2800" b="1" dirty="0">
              <a:solidFill>
                <a:srgbClr val="FFFF00"/>
              </a:solidFill>
              <a:effectLst>
                <a:outerShdw blurRad="38100" dist="38100" dir="2700000" algn="tl">
                  <a:srgbClr val="000000">
                    <a:alpha val="43137"/>
                  </a:srgbClr>
                </a:outerShdw>
              </a:effectLst>
            </a:endParaRPr>
          </a:p>
          <a:p>
            <a:pPr>
              <a:lnSpc>
                <a:spcPct val="90000"/>
              </a:lnSpc>
            </a:pPr>
            <a:r>
              <a:rPr lang="en-US" sz="2800" b="1" dirty="0" smtClean="0">
                <a:solidFill>
                  <a:srgbClr val="FFFF00"/>
                </a:solidFill>
                <a:effectLst>
                  <a:outerShdw blurRad="38100" dist="38100" dir="2700000" algn="tl">
                    <a:srgbClr val="000000">
                      <a:alpha val="43137"/>
                    </a:srgbClr>
                  </a:outerShdw>
                </a:effectLst>
              </a:rPr>
              <a:t>Provide context for importance of maintaining healthy soils</a:t>
            </a:r>
            <a:endParaRPr lang="en-US" sz="2400" b="1" dirty="0" smtClean="0">
              <a:solidFill>
                <a:srgbClr val="FFFF00"/>
              </a:solidFill>
              <a:effectLst>
                <a:outerShdw blurRad="38100" dist="38100" dir="2700000" algn="tl">
                  <a:srgbClr val="000000">
                    <a:alpha val="43137"/>
                  </a:srgbClr>
                </a:outerShdw>
              </a:effectLst>
            </a:endParaRPr>
          </a:p>
        </p:txBody>
      </p:sp>
      <p:sp>
        <p:nvSpPr>
          <p:cNvPr id="4"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Transformation Changes Get Attention</a:t>
            </a:r>
            <a:endParaRPr lang="en-US" sz="3200" kern="0"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236" y="1585119"/>
            <a:ext cx="1794663" cy="269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354" y="4520188"/>
            <a:ext cx="1776994" cy="287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637" y="3945222"/>
            <a:ext cx="4510250" cy="340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6167" y="4778517"/>
            <a:ext cx="3673790" cy="258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32364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750" y="-167480"/>
            <a:ext cx="10364015" cy="7893844"/>
          </a:xfrm>
          <a:prstGeom prst="rect">
            <a:avLst/>
          </a:prstGeom>
        </p:spPr>
      </p:pic>
      <p:sp>
        <p:nvSpPr>
          <p:cNvPr id="3" name="AutoShape 2" descr="Image result for dust bow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98844" y="1356519"/>
            <a:ext cx="4967287" cy="372067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637" y="3745389"/>
            <a:ext cx="5538158" cy="3669030"/>
          </a:xfrm>
          <a:prstGeom prst="rect">
            <a:avLst/>
          </a:prstGeom>
        </p:spPr>
      </p:pic>
      <p:sp>
        <p:nvSpPr>
          <p:cNvPr id="6" name="TextBox 5"/>
          <p:cNvSpPr txBox="1"/>
          <p:nvPr/>
        </p:nvSpPr>
        <p:spPr>
          <a:xfrm>
            <a:off x="1738987" y="4355916"/>
            <a:ext cx="1687000" cy="707886"/>
          </a:xfrm>
          <a:prstGeom prst="rect">
            <a:avLst/>
          </a:prstGeom>
          <a:noFill/>
        </p:spPr>
        <p:txBody>
          <a:bodyPr wrap="none" rtlCol="0">
            <a:spAutoFit/>
          </a:bodyPr>
          <a:lstStyle/>
          <a:p>
            <a:r>
              <a:rPr lang="en-US" sz="4000" dirty="0" smtClean="0">
                <a:solidFill>
                  <a:srgbClr val="FFFF00"/>
                </a:solidFill>
              </a:rPr>
              <a:t>1930’s</a:t>
            </a:r>
            <a:endParaRPr lang="en-US" sz="4000" dirty="0">
              <a:solidFill>
                <a:srgbClr val="FFFF00"/>
              </a:solidFill>
            </a:endParaRPr>
          </a:p>
        </p:txBody>
      </p:sp>
      <p:sp>
        <p:nvSpPr>
          <p:cNvPr id="7" name="TextBox 6"/>
          <p:cNvSpPr txBox="1"/>
          <p:nvPr/>
        </p:nvSpPr>
        <p:spPr>
          <a:xfrm>
            <a:off x="5303837" y="4480719"/>
            <a:ext cx="3722494" cy="1323439"/>
          </a:xfrm>
          <a:prstGeom prst="rect">
            <a:avLst/>
          </a:prstGeom>
          <a:noFill/>
        </p:spPr>
        <p:txBody>
          <a:bodyPr wrap="none" rtlCol="0">
            <a:spAutoFit/>
          </a:bodyPr>
          <a:lstStyle/>
          <a:p>
            <a:r>
              <a:rPr lang="en-US" sz="4000" dirty="0" smtClean="0">
                <a:solidFill>
                  <a:srgbClr val="FFFF00"/>
                </a:solidFill>
              </a:rPr>
              <a:t>June 27</a:t>
            </a:r>
            <a:r>
              <a:rPr lang="en-US" sz="4000" baseline="30000" dirty="0" smtClean="0">
                <a:solidFill>
                  <a:srgbClr val="FFFF00"/>
                </a:solidFill>
              </a:rPr>
              <a:t>th</a:t>
            </a:r>
            <a:r>
              <a:rPr lang="en-US" sz="4000" dirty="0" smtClean="0">
                <a:solidFill>
                  <a:srgbClr val="FFFF00"/>
                </a:solidFill>
              </a:rPr>
              <a:t>, 2015</a:t>
            </a:r>
          </a:p>
          <a:p>
            <a:r>
              <a:rPr lang="en-US" sz="4000" dirty="0" smtClean="0">
                <a:solidFill>
                  <a:srgbClr val="FFFF00"/>
                </a:solidFill>
              </a:rPr>
              <a:t>Phoenix</a:t>
            </a:r>
            <a:endParaRPr lang="en-US" sz="4000" dirty="0">
              <a:solidFill>
                <a:srgbClr val="FFFF00"/>
              </a:solidFill>
            </a:endParaRPr>
          </a:p>
        </p:txBody>
      </p:sp>
      <p:sp>
        <p:nvSpPr>
          <p:cNvPr id="8" name="TextBox 7"/>
          <p:cNvSpPr txBox="1"/>
          <p:nvPr/>
        </p:nvSpPr>
        <p:spPr>
          <a:xfrm>
            <a:off x="235267" y="168275"/>
            <a:ext cx="7372531" cy="769441"/>
          </a:xfrm>
          <a:prstGeom prst="rect">
            <a:avLst/>
          </a:prstGeom>
          <a:noFill/>
        </p:spPr>
        <p:txBody>
          <a:bodyPr wrap="none" rtlCol="0">
            <a:spAutoFit/>
          </a:bodyPr>
          <a:lstStyle/>
          <a:p>
            <a:r>
              <a:rPr lang="en-US" sz="4400" dirty="0" smtClean="0"/>
              <a:t>Current State of Soil Health?</a:t>
            </a:r>
            <a:endParaRPr lang="en-US" sz="4400" dirty="0"/>
          </a:p>
        </p:txBody>
      </p:sp>
    </p:spTree>
    <p:extLst>
      <p:ext uri="{BB962C8B-B14F-4D97-AF65-F5344CB8AC3E}">
        <p14:creationId xmlns:p14="http://schemas.microsoft.com/office/powerpoint/2010/main" val="59266655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6936"/>
            <a:ext cx="10144125" cy="7620000"/>
          </a:xfrm>
          <a:prstGeom prst="rect">
            <a:avLst/>
          </a:prstGeom>
        </p:spPr>
      </p:pic>
      <p:sp>
        <p:nvSpPr>
          <p:cNvPr id="3" name="Content Placeholder 2"/>
          <p:cNvSpPr txBox="1">
            <a:spLocks/>
          </p:cNvSpPr>
          <p:nvPr/>
        </p:nvSpPr>
        <p:spPr>
          <a:xfrm>
            <a:off x="196850" y="1184844"/>
            <a:ext cx="6173787" cy="5520756"/>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a:lnSpc>
                <a:spcPct val="90000"/>
              </a:lnSpc>
            </a:pPr>
            <a:r>
              <a:rPr lang="en-US" sz="2800" b="1" dirty="0" smtClean="0">
                <a:solidFill>
                  <a:srgbClr val="FFFF00"/>
                </a:solidFill>
                <a:effectLst>
                  <a:outerShdw blurRad="38100" dist="38100" dir="2700000" algn="tl">
                    <a:srgbClr val="000000">
                      <a:alpha val="43137"/>
                    </a:srgbClr>
                  </a:outerShdw>
                </a:effectLst>
              </a:rPr>
              <a:t>Healthy soils are fundamental to sustainable rangelands</a:t>
            </a:r>
            <a:endParaRPr lang="en-US" sz="2400" b="1" dirty="0" smtClean="0">
              <a:solidFill>
                <a:srgbClr val="FFFF00"/>
              </a:solidFill>
              <a:effectLst>
                <a:outerShdw blurRad="38100" dist="38100" dir="2700000" algn="tl">
                  <a:srgbClr val="000000">
                    <a:alpha val="43137"/>
                  </a:srgbClr>
                </a:outerShdw>
              </a:effectLst>
            </a:endParaRPr>
          </a:p>
        </p:txBody>
      </p:sp>
      <p:sp>
        <p:nvSpPr>
          <p:cNvPr id="4"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Why is Soil Health Important?</a:t>
            </a:r>
            <a:endParaRPr lang="en-US" sz="3200"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637" y="4099719"/>
            <a:ext cx="4490507" cy="3367880"/>
          </a:xfrm>
          <a:prstGeom prst="rect">
            <a:avLst/>
          </a:prstGeom>
        </p:spPr>
      </p:pic>
      <p:pic>
        <p:nvPicPr>
          <p:cNvPr id="8" name="Picture 4" descr="Picture3"/>
          <p:cNvPicPr>
            <a:picLocks noChangeAspect="1" noChangeArrowheads="1"/>
          </p:cNvPicPr>
          <p:nvPr/>
        </p:nvPicPr>
        <p:blipFill>
          <a:blip r:embed="rId4" cstate="print"/>
          <a:srcRect/>
          <a:stretch>
            <a:fillRect/>
          </a:stretch>
        </p:blipFill>
        <p:spPr bwMode="auto">
          <a:xfrm>
            <a:off x="427037" y="4826366"/>
            <a:ext cx="3657600" cy="2739481"/>
          </a:xfrm>
          <a:prstGeom prst="rect">
            <a:avLst/>
          </a:prstGeom>
          <a:noFill/>
          <a:ln w="9525">
            <a:noFill/>
            <a:miter lim="800000"/>
            <a:headEnd/>
            <a:tailEnd/>
          </a:ln>
        </p:spPr>
      </p:pic>
      <p:pic>
        <p:nvPicPr>
          <p:cNvPr id="11" name="Picture 22" descr="CPER-3 2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41" y="2270919"/>
            <a:ext cx="3459195" cy="2594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steers in CL - September 2004 photo2"/>
          <p:cNvPicPr preferRelativeResize="0">
            <a:picLocks noChangeAspect="1" noChangeArrowheads="1"/>
          </p:cNvPicPr>
          <p:nvPr/>
        </p:nvPicPr>
        <p:blipFill>
          <a:blip r:embed="rId6"/>
          <a:srcRect/>
          <a:stretch>
            <a:fillRect/>
          </a:stretch>
        </p:blipFill>
        <p:spPr bwMode="auto">
          <a:xfrm>
            <a:off x="6065614" y="1762400"/>
            <a:ext cx="4084861" cy="3063966"/>
          </a:xfrm>
          <a:prstGeom prst="rect">
            <a:avLst/>
          </a:prstGeom>
          <a:noFill/>
        </p:spPr>
      </p:pic>
      <p:pic>
        <p:nvPicPr>
          <p:cNvPr id="13" name="Picture 5"/>
          <p:cNvPicPr>
            <a:picLocks noChangeAspect="1" noChangeArrowheads="1"/>
          </p:cNvPicPr>
          <p:nvPr/>
        </p:nvPicPr>
        <p:blipFill>
          <a:blip r:embed="rId7"/>
          <a:srcRect/>
          <a:stretch>
            <a:fillRect/>
          </a:stretch>
        </p:blipFill>
        <p:spPr bwMode="auto">
          <a:xfrm>
            <a:off x="2713037" y="2423319"/>
            <a:ext cx="3779837" cy="2835188"/>
          </a:xfrm>
          <a:prstGeom prst="rect">
            <a:avLst/>
          </a:prstGeom>
          <a:noFill/>
          <a:ln w="9525">
            <a:noFill/>
            <a:miter lim="800000"/>
            <a:headEnd/>
            <a:tailEnd/>
          </a:ln>
          <a:effectLst/>
        </p:spPr>
      </p:pic>
    </p:spTree>
    <p:extLst>
      <p:ext uri="{BB962C8B-B14F-4D97-AF65-F5344CB8AC3E}">
        <p14:creationId xmlns:p14="http://schemas.microsoft.com/office/powerpoint/2010/main" val="3412623401"/>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19881"/>
            <a:ext cx="10144125" cy="8077200"/>
          </a:xfrm>
          <a:prstGeom prst="rect">
            <a:avLst/>
          </a:prstGeom>
        </p:spPr>
      </p:pic>
      <p:sp>
        <p:nvSpPr>
          <p:cNvPr id="2" name="Title 1"/>
          <p:cNvSpPr>
            <a:spLocks noGrp="1"/>
          </p:cNvSpPr>
          <p:nvPr>
            <p:ph type="title"/>
          </p:nvPr>
        </p:nvSpPr>
        <p:spPr>
          <a:xfrm>
            <a:off x="579437" y="225717"/>
            <a:ext cx="8770479" cy="1264973"/>
          </a:xfrm>
        </p:spPr>
        <p:txBody>
          <a:bodyPr>
            <a:normAutofit fontScale="90000"/>
          </a:bodyPr>
          <a:lstStyle/>
          <a:p>
            <a:r>
              <a:rPr lang="en-US" sz="7415" b="1" dirty="0">
                <a:solidFill>
                  <a:schemeClr val="bg1"/>
                </a:solidFill>
                <a:effectLst>
                  <a:outerShdw blurRad="38100" dist="38100" dir="2700000" algn="tl">
                    <a:srgbClr val="000000">
                      <a:alpha val="43137"/>
                    </a:srgbClr>
                  </a:outerShdw>
                </a:effectLst>
              </a:rPr>
              <a:t>5</a:t>
            </a:r>
            <a:r>
              <a:rPr lang="en-US" dirty="0">
                <a:solidFill>
                  <a:schemeClr val="bg1"/>
                </a:solidFill>
                <a:effectLst>
                  <a:outerShdw blurRad="38100" dist="38100" dir="2700000" algn="tl">
                    <a:srgbClr val="000000">
                      <a:alpha val="43137"/>
                    </a:srgbClr>
                  </a:outerShdw>
                </a:effectLst>
              </a:rPr>
              <a:t> Principles to Improve Soil Health</a:t>
            </a:r>
            <a:r>
              <a:rPr lang="en-US" dirty="0"/>
              <a:t/>
            </a:r>
            <a:br>
              <a:rPr lang="en-US" dirty="0"/>
            </a:br>
            <a:endParaRPr lang="en-US" dirty="0"/>
          </a:p>
        </p:txBody>
      </p:sp>
      <p:sp>
        <p:nvSpPr>
          <p:cNvPr id="3" name="Content Placeholder 2"/>
          <p:cNvSpPr>
            <a:spLocks noGrp="1"/>
          </p:cNvSpPr>
          <p:nvPr>
            <p:ph sz="quarter" idx="13"/>
          </p:nvPr>
        </p:nvSpPr>
        <p:spPr>
          <a:xfrm>
            <a:off x="368935" y="2347119"/>
            <a:ext cx="6154102" cy="5008942"/>
          </a:xfrm>
        </p:spPr>
        <p:txBody>
          <a:bodyPr>
            <a:normAutofit/>
          </a:bodyPr>
          <a:lstStyle/>
          <a:p>
            <a:pPr algn="ctr">
              <a:buNone/>
            </a:pPr>
            <a:endParaRPr lang="en-US" sz="1992" dirty="0"/>
          </a:p>
          <a:p>
            <a:pPr marL="569231" indent="-569231">
              <a:buFont typeface="+mj-lt"/>
              <a:buAutoNum type="arabicPeriod"/>
            </a:pPr>
            <a:r>
              <a:rPr lang="en-US" sz="3541" dirty="0"/>
              <a:t> Armor the Soil</a:t>
            </a:r>
          </a:p>
          <a:p>
            <a:pPr marL="569231" indent="-569231">
              <a:buFont typeface="+mj-lt"/>
              <a:buAutoNum type="arabicPeriod"/>
            </a:pPr>
            <a:r>
              <a:rPr lang="en-US" sz="3541" dirty="0"/>
              <a:t>Minimize Disturbance</a:t>
            </a:r>
          </a:p>
          <a:p>
            <a:pPr marL="569231" indent="-569231">
              <a:buFont typeface="+mj-lt"/>
              <a:buAutoNum type="arabicPeriod"/>
            </a:pPr>
            <a:r>
              <a:rPr lang="en-US" sz="3541" dirty="0"/>
              <a:t>Plant Diversity </a:t>
            </a:r>
          </a:p>
          <a:p>
            <a:pPr marL="569231" indent="-569231">
              <a:buFont typeface="+mj-lt"/>
              <a:buAutoNum type="arabicPeriod"/>
            </a:pPr>
            <a:r>
              <a:rPr lang="en-US" sz="3541" dirty="0"/>
              <a:t>Keep a Living Root Year Round</a:t>
            </a:r>
          </a:p>
          <a:p>
            <a:pPr marL="569231" indent="-569231">
              <a:buFont typeface="+mj-lt"/>
              <a:buAutoNum type="arabicPeriod"/>
            </a:pPr>
            <a:r>
              <a:rPr lang="en-US" sz="3541" dirty="0"/>
              <a:t>Livestock </a:t>
            </a:r>
            <a:r>
              <a:rPr lang="en-US" sz="3541" dirty="0" smtClean="0"/>
              <a:t>Integration</a:t>
            </a:r>
            <a:endParaRPr lang="en-US" sz="3541" dirty="0"/>
          </a:p>
        </p:txBody>
      </p:sp>
      <p:pic>
        <p:nvPicPr>
          <p:cNvPr id="4" name="Picture 3"/>
          <p:cNvPicPr>
            <a:picLocks noChangeAspect="1"/>
          </p:cNvPicPr>
          <p:nvPr/>
        </p:nvPicPr>
        <p:blipFill>
          <a:blip r:embed="rId3"/>
          <a:stretch>
            <a:fillRect/>
          </a:stretch>
        </p:blipFill>
        <p:spPr>
          <a:xfrm>
            <a:off x="6714331" y="2627471"/>
            <a:ext cx="3238500" cy="2590800"/>
          </a:xfrm>
          <a:prstGeom prst="rect">
            <a:avLst/>
          </a:prstGeom>
        </p:spPr>
      </p:pic>
    </p:spTree>
    <p:extLst>
      <p:ext uri="{BB962C8B-B14F-4D97-AF65-F5344CB8AC3E}">
        <p14:creationId xmlns:p14="http://schemas.microsoft.com/office/powerpoint/2010/main" val="3198860422"/>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4" y="-106362"/>
            <a:ext cx="10144125" cy="7696200"/>
          </a:xfrm>
          <a:prstGeom prst="rect">
            <a:avLst/>
          </a:prstGeom>
        </p:spPr>
      </p:pic>
      <p:sp>
        <p:nvSpPr>
          <p:cNvPr id="2" name="Title 1"/>
          <p:cNvSpPr txBox="1">
            <a:spLocks/>
          </p:cNvSpPr>
          <p:nvPr/>
        </p:nvSpPr>
        <p:spPr>
          <a:xfrm>
            <a:off x="228600" y="152400"/>
            <a:ext cx="8153400" cy="936625"/>
          </a:xfrm>
          <a:prstGeom prst="rect">
            <a:avLst/>
          </a:prstGeom>
        </p:spPr>
        <p:txBody>
          <a:bodyP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r>
              <a:rPr lang="en-US" sz="3200" kern="0" dirty="0" smtClean="0"/>
              <a:t>Soil Health and Co-benefits</a:t>
            </a:r>
            <a:endParaRPr lang="en-US" sz="3200" kern="0" dirty="0"/>
          </a:p>
        </p:txBody>
      </p:sp>
      <p:sp>
        <p:nvSpPr>
          <p:cNvPr id="4" name="Content Placeholder 2"/>
          <p:cNvSpPr txBox="1">
            <a:spLocks/>
          </p:cNvSpPr>
          <p:nvPr/>
        </p:nvSpPr>
        <p:spPr>
          <a:xfrm>
            <a:off x="196850" y="1217955"/>
            <a:ext cx="4878387" cy="5616575"/>
          </a:xfrm>
          <a:prstGeom prst="rect">
            <a:avLst/>
          </a:prstGeom>
        </p:spPr>
        <p:txBody>
          <a:bodyPr/>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r>
              <a:rPr lang="en-US" sz="2800" b="1" dirty="0" smtClean="0">
                <a:solidFill>
                  <a:srgbClr val="FFFF00"/>
                </a:solidFill>
                <a:effectLst>
                  <a:outerShdw blurRad="38100" dist="38100" dir="2700000" algn="tl">
                    <a:srgbClr val="000000">
                      <a:alpha val="43137"/>
                    </a:srgbClr>
                  </a:outerShdw>
                </a:effectLst>
              </a:rPr>
              <a:t>Enhanced soil water holding capacity, increased nutrient cycling</a:t>
            </a:r>
          </a:p>
          <a:p>
            <a:r>
              <a:rPr lang="en-US" sz="2800" b="1" dirty="0" smtClean="0">
                <a:solidFill>
                  <a:srgbClr val="FFFF00"/>
                </a:solidFill>
                <a:effectLst>
                  <a:outerShdw blurRad="38100" dist="38100" dir="2700000" algn="tl">
                    <a:srgbClr val="000000">
                      <a:alpha val="43137"/>
                    </a:srgbClr>
                  </a:outerShdw>
                </a:effectLst>
              </a:rPr>
              <a:t>Increases resilience of rangelands to weather variability and predicted climate change</a:t>
            </a:r>
            <a:endParaRPr lang="en-US" sz="2800" b="1" kern="0" dirty="0">
              <a:solidFill>
                <a:srgbClr val="FFFF0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237" y="778217"/>
            <a:ext cx="2486025"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0437" y="5243774"/>
            <a:ext cx="2743200" cy="2057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8629" y="2531417"/>
            <a:ext cx="2250565" cy="227757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2237" y="4937919"/>
            <a:ext cx="3020674" cy="2157624"/>
          </a:xfrm>
          <a:prstGeom prst="rect">
            <a:avLst/>
          </a:prstGeom>
        </p:spPr>
      </p:pic>
    </p:spTree>
    <p:extLst>
      <p:ext uri="{BB962C8B-B14F-4D97-AF65-F5344CB8AC3E}">
        <p14:creationId xmlns:p14="http://schemas.microsoft.com/office/powerpoint/2010/main" val="1963803305"/>
      </p:ext>
    </p:extLst>
  </p:cSld>
  <p:clrMapOvr>
    <a:masterClrMapping/>
  </p:clrMapOvr>
  <mc:AlternateContent xmlns:mc="http://schemas.openxmlformats.org/markup-compatibility/2006" xmlns:p14="http://schemas.microsoft.com/office/powerpoint/2010/main">
    <mc:Choice Requires="p14">
      <p:transition p14:dur="150" advClick="0" advTm="15000"/>
    </mc:Choice>
    <mc:Fallback xmlns="">
      <p:transition advClick="0" advTm="15000"/>
    </mc:Fallback>
  </mc:AlternateContent>
  <p:timing>
    <p:tnLst>
      <p:par>
        <p:cTn id="1" dur="indefinite" restart="never" nodeType="tmRoot"/>
      </p:par>
    </p:tnLst>
  </p:timing>
</p:sld>
</file>

<file path=ppt/theme/theme1.xml><?xml version="1.0" encoding="utf-8"?>
<a:theme xmlns:a="http://schemas.openxmlformats.org/drawingml/2006/main" name="Glass design template">
  <a:themeElements>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lass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as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as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as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as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as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as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as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as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as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as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as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design template</Template>
  <TotalTime>5099</TotalTime>
  <Words>1444</Words>
  <Application>Microsoft Office PowerPoint</Application>
  <PresentationFormat>Custom</PresentationFormat>
  <Paragraphs>104</Paragraphs>
  <Slides>20</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20</vt:i4>
      </vt:variant>
    </vt:vector>
  </HeadingPairs>
  <TitlesOfParts>
    <vt:vector size="24" baseType="lpstr">
      <vt:lpstr>Arial</vt:lpstr>
      <vt:lpstr>Arial Narrow</vt:lpstr>
      <vt:lpstr>Glass design template</vt:lpstr>
      <vt:lpstr>Horizon</vt:lpstr>
      <vt:lpstr>Future Directions of Usable Science for Sustainable Rangelands:  Soil Health</vt:lpstr>
      <vt:lpstr>PowerPoint Presentation</vt:lpstr>
      <vt:lpstr>PowerPoint Presentation</vt:lpstr>
      <vt:lpstr>PowerPoint Presentation</vt:lpstr>
      <vt:lpstr>PowerPoint Presentation</vt:lpstr>
      <vt:lpstr>PowerPoint Presentation</vt:lpstr>
      <vt:lpstr>PowerPoint Presentation</vt:lpstr>
      <vt:lpstr>5 Principles to Improve Soil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Directions: Soil Health</vt:lpstr>
      <vt:lpstr>What is the Future for Soil Health and Usable Science?</vt:lpstr>
      <vt:lpstr>PowerPoint Presentation</vt:lpstr>
      <vt:lpstr>PowerPoint Presentation</vt:lpstr>
    </vt:vector>
  </TitlesOfParts>
  <Company>USDA - ARS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Grazing in Shortgrass Steppe: Management, Research and Conservation Past, Present and Future</dc:title>
  <dc:creator>Justin Derner</dc:creator>
  <cp:lastModifiedBy>Ellis, Chad</cp:lastModifiedBy>
  <cp:revision>267</cp:revision>
  <cp:lastPrinted>2013-11-06T23:35:52Z</cp:lastPrinted>
  <dcterms:created xsi:type="dcterms:W3CDTF">2004-12-29T18:29:50Z</dcterms:created>
  <dcterms:modified xsi:type="dcterms:W3CDTF">2015-08-12T13:20:34Z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TC010875761033</vt:lpwstr>
  </property>
</Properties>
</file>