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5" r:id="rId4"/>
    <p:sldId id="261" r:id="rId5"/>
    <p:sldId id="276" r:id="rId6"/>
    <p:sldId id="268" r:id="rId7"/>
    <p:sldId id="266" r:id="rId8"/>
    <p:sldId id="269" r:id="rId9"/>
    <p:sldId id="270" r:id="rId10"/>
    <p:sldId id="284" r:id="rId11"/>
    <p:sldId id="293" r:id="rId12"/>
    <p:sldId id="294" r:id="rId13"/>
    <p:sldId id="271" r:id="rId14"/>
    <p:sldId id="272" r:id="rId15"/>
    <p:sldId id="289" r:id="rId16"/>
    <p:sldId id="287" r:id="rId17"/>
    <p:sldId id="288" r:id="rId18"/>
    <p:sldId id="295" r:id="rId19"/>
    <p:sldId id="292" r:id="rId20"/>
    <p:sldId id="275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10"/>
    <a:srgbClr val="FF9900"/>
    <a:srgbClr val="0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19" autoAdjust="0"/>
  </p:normalViewPr>
  <p:slideViewPr>
    <p:cSldViewPr>
      <p:cViewPr>
        <p:scale>
          <a:sx n="66" d="100"/>
          <a:sy n="66" d="100"/>
        </p:scale>
        <p:origin x="-558" y="216"/>
      </p:cViewPr>
      <p:guideLst>
        <p:guide orient="horz" pos="10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34B-4A40-4FCD-AB45-13B8415D2EA2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7EAD1-733E-4805-9F83-28FB981B7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8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all linked so this will be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iterative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of continual adjustment as knowledge advances, user needs change, and understanding of the problem evolves. And require the development of relationships and trust between researchers and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Conceptualize as problem of managing science</a:t>
            </a:r>
            <a:r>
              <a:rPr lang="en-US" baseline="0" dirty="0" smtClean="0"/>
              <a:t> for decision making in terms of relationship between supply of science information and demand for usable information</a:t>
            </a:r>
            <a:endParaRPr lang="en-US" baseline="0" dirty="0"/>
          </a:p>
          <a:p>
            <a:r>
              <a:rPr lang="en-US" baseline="0" dirty="0" smtClean="0"/>
              <a:t>Ensuring the supply of scientific information is in line with needs of decision makers/ users requires attentive management</a:t>
            </a:r>
          </a:p>
          <a:p>
            <a:r>
              <a:rPr lang="en-US" baseline="0" dirty="0" smtClean="0"/>
              <a:t>No invisible hand of science</a:t>
            </a:r>
          </a:p>
          <a:p>
            <a:r>
              <a:rPr lang="en-US" baseline="0" dirty="0" smtClean="0"/>
              <a:t>Relate the mission, goals, and results of research to specific on-the-ground problems</a:t>
            </a:r>
          </a:p>
          <a:p>
            <a:r>
              <a:rPr lang="en-US" baseline="0" dirty="0" smtClean="0"/>
              <a:t>Establish ongoing processes to engage with and seek to understand needs of users</a:t>
            </a:r>
          </a:p>
          <a:p>
            <a:r>
              <a:rPr lang="en-US" baseline="0" dirty="0" smtClean="0"/>
              <a:t>Incorporate needs of users into practice of science funding and science management</a:t>
            </a:r>
          </a:p>
          <a:p>
            <a:r>
              <a:rPr lang="en-US" baseline="0" dirty="0" smtClean="0"/>
              <a:t>Test and evaluate results of research intended for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understanding the demand for science, need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Carefully define the broad societal problem for the research to address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 the specific categories or groups of users to be involved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outcomes that would represent progress from user’s perspective – do this with the user!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EAD1-733E-4805-9F83-28FB981B7A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3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1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9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9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5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47133-8569-4F53-ABC6-4D67559DD005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CAD2-0966-48CE-A232-52390AFB6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po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po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Principles and </a:t>
            </a:r>
            <a:r>
              <a:rPr lang="en-US" sz="4400" b="1" dirty="0" smtClean="0">
                <a:solidFill>
                  <a:schemeClr val="bg1"/>
                </a:solidFill>
              </a:rPr>
              <a:t>Concepts </a:t>
            </a:r>
            <a:r>
              <a:rPr lang="en-US" sz="4400" b="1" dirty="0">
                <a:solidFill>
                  <a:schemeClr val="bg1"/>
                </a:solidFill>
              </a:rPr>
              <a:t>of </a:t>
            </a:r>
            <a:r>
              <a:rPr lang="en-US" sz="4400" b="1" dirty="0" smtClean="0">
                <a:solidFill>
                  <a:schemeClr val="bg1"/>
                </a:solidFill>
              </a:rPr>
              <a:t>Usable Science </a:t>
            </a:r>
            <a:r>
              <a:rPr lang="en-US" sz="4400" b="1" dirty="0">
                <a:solidFill>
                  <a:schemeClr val="bg1"/>
                </a:solidFill>
              </a:rPr>
              <a:t>for </a:t>
            </a:r>
            <a:r>
              <a:rPr lang="en-US" sz="4400" b="1" dirty="0" smtClean="0">
                <a:solidFill>
                  <a:schemeClr val="bg1"/>
                </a:solidFill>
              </a:rPr>
              <a:t>Sustainable Rangelands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8768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Lori </a:t>
            </a:r>
            <a:r>
              <a:rPr lang="en-US" dirty="0" err="1" smtClean="0"/>
              <a:t>Hidinger</a:t>
            </a:r>
            <a:endParaRPr lang="en-US" dirty="0" smtClean="0"/>
          </a:p>
          <a:p>
            <a:pPr algn="ctr"/>
            <a:r>
              <a:rPr lang="en-US" dirty="0" smtClean="0"/>
              <a:t>Managing Director, Consortium for Science, Policy &amp; Outcomes</a:t>
            </a:r>
          </a:p>
          <a:p>
            <a:pPr algn="ctr"/>
            <a:r>
              <a:rPr lang="en-US" dirty="0" smtClean="0"/>
              <a:t>School for the Future of Innovation in </a:t>
            </a:r>
            <a:r>
              <a:rPr lang="en-US" dirty="0" err="1" smtClean="0"/>
              <a:t>Socity</a:t>
            </a:r>
            <a:endParaRPr lang="en-US" dirty="0" smtClean="0"/>
          </a:p>
          <a:p>
            <a:pPr algn="ctr"/>
            <a:r>
              <a:rPr lang="en-US" dirty="0" smtClean="0"/>
              <a:t>Arizona State University</a:t>
            </a:r>
          </a:p>
          <a:p>
            <a:pPr algn="ctr"/>
            <a:r>
              <a:rPr lang="en-US" dirty="0" smtClean="0">
                <a:hlinkClick r:id="rId3"/>
              </a:rPr>
              <a:t>www.cspo.org</a:t>
            </a:r>
            <a:r>
              <a:rPr lang="en-US" dirty="0" smtClean="0"/>
              <a:t>	@</a:t>
            </a:r>
            <a:r>
              <a:rPr lang="en-US" dirty="0" err="1" smtClean="0"/>
              <a:t>lorihidinger</a:t>
            </a:r>
            <a:r>
              <a:rPr lang="en-US" dirty="0" smtClean="0"/>
              <a:t>	@CSPO_ASU</a:t>
            </a:r>
          </a:p>
          <a:p>
            <a:pPr algn="ctr"/>
            <a:r>
              <a:rPr lang="en-US" dirty="0" smtClean="0"/>
              <a:t>Booth #422</a:t>
            </a:r>
            <a:endParaRPr lang="en-US" dirty="0"/>
          </a:p>
        </p:txBody>
      </p:sp>
      <p:pic>
        <p:nvPicPr>
          <p:cNvPr id="1026" name="Picture 2" descr="http://commguide.asu.edu/downloads/asulogo/jpg/logo_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6" y="5791200"/>
            <a:ext cx="1773404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24475"/>
            <a:ext cx="1483919" cy="1457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Ignite 11: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Future Directions of Usable Science for Sustainable Rangelands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B310"/>
                </a:solidFill>
              </a:rPr>
              <a:t>Characterizing Supply of Science</a:t>
            </a:r>
            <a:endParaRPr lang="en-US" sz="3600" b="1" dirty="0">
              <a:solidFill>
                <a:srgbClr val="FFB310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636588" y="1444625"/>
            <a:ext cx="7974012" cy="4803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1" dirty="0" smtClean="0">
                <a:solidFill>
                  <a:schemeClr val="bg1"/>
                </a:solidFill>
                <a:latin typeface="Myriad Pro Semibold" charset="0"/>
                <a:cs typeface="Myriad Pro Semibold" charset="0"/>
              </a:rPr>
              <a:t>What factors steer science?</a:t>
            </a:r>
          </a:p>
          <a:p>
            <a:endParaRPr lang="en-US" altLang="en-US" sz="3000" b="1" dirty="0" smtClean="0">
              <a:solidFill>
                <a:schemeClr val="bg1"/>
              </a:solidFill>
              <a:latin typeface="Myriad Pro Semibold" charset="0"/>
              <a:cs typeface="Myriad Pro Semibold" charset="0"/>
            </a:endParaRPr>
          </a:p>
          <a:p>
            <a:r>
              <a:rPr lang="en-US" altLang="en-US" sz="3000" b="1" dirty="0" smtClean="0">
                <a:solidFill>
                  <a:schemeClr val="bg1"/>
                </a:solidFill>
                <a:latin typeface="Myriad Pro Semibold" charset="0"/>
                <a:cs typeface="Myriad Pro Semibold" charset="0"/>
              </a:rPr>
              <a:t>What kind of knowledge is most helpful?</a:t>
            </a:r>
          </a:p>
          <a:p>
            <a:endParaRPr lang="en-US" altLang="en-US" sz="3000" b="1" dirty="0" smtClean="0">
              <a:solidFill>
                <a:schemeClr val="bg1"/>
              </a:solidFill>
              <a:latin typeface="Myriad Pro Semibold" charset="0"/>
              <a:cs typeface="Myriad Pro Semibold" charset="0"/>
            </a:endParaRPr>
          </a:p>
          <a:p>
            <a:r>
              <a:rPr lang="en-US" altLang="en-US" sz="3000" b="1" dirty="0" smtClean="0">
                <a:solidFill>
                  <a:schemeClr val="bg1"/>
                </a:solidFill>
                <a:latin typeface="Myriad Pro Semibold" charset="0"/>
                <a:cs typeface="Myriad Pro Semibold" charset="0"/>
              </a:rPr>
              <a:t>To produce science for decision making, need to recognize the differences between research to advance discipline vs research to solve a problem</a:t>
            </a:r>
          </a:p>
        </p:txBody>
      </p:sp>
    </p:spTree>
    <p:extLst>
      <p:ext uri="{BB962C8B-B14F-4D97-AF65-F5344CB8AC3E}">
        <p14:creationId xmlns:p14="http://schemas.microsoft.com/office/powerpoint/2010/main" val="15900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87971" cy="67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87971" cy="67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04800" y="3455760"/>
            <a:ext cx="1219200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04800" y="4495800"/>
            <a:ext cx="1219200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B310"/>
                </a:solidFill>
              </a:rPr>
              <a:t>Understanding the Demand for Science</a:t>
            </a:r>
            <a:endParaRPr lang="en-US" sz="3600" b="1" dirty="0">
              <a:solidFill>
                <a:srgbClr val="FFB31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1447800"/>
            <a:ext cx="2590800" cy="2590800"/>
          </a:xfrm>
          <a:prstGeom prst="ellipse">
            <a:avLst/>
          </a:prstGeom>
          <a:solidFill>
            <a:srgbClr val="FFB310">
              <a:alpha val="7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Societal Problem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3276600" y="3124200"/>
            <a:ext cx="2590800" cy="2590800"/>
          </a:xfrm>
          <a:prstGeom prst="ellipse">
            <a:avLst/>
          </a:prstGeom>
          <a:solidFill>
            <a:srgbClr val="FFB310">
              <a:alpha val="5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Outcomes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4343400" y="1447800"/>
            <a:ext cx="2590800" cy="2590800"/>
          </a:xfrm>
          <a:prstGeom prst="ellipse">
            <a:avLst/>
          </a:prstGeom>
          <a:solidFill>
            <a:srgbClr val="FFB310">
              <a:alpha val="73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Knowledge Users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6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timesfreepress.com/img/photos/2013/03/09/031013_WEB_b_BeatingMeeting.004_t618.jpg?ba5b5b122dd3d37cc13d83e92a6a0ec0d5bfa3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3993"/>
            <a:ext cx="58864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deoc.gov.np/ne/images/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67050"/>
            <a:ext cx="6096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wsassets.panda.org/img/rtrs_soy_meeting_1_420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16" y="815181"/>
            <a:ext cx="3688290" cy="27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B310"/>
                </a:solidFill>
              </a:rPr>
              <a:t>Future Directions for Usable Science </a:t>
            </a:r>
          </a:p>
          <a:p>
            <a:pPr algn="ctr"/>
            <a:r>
              <a:rPr lang="en-US" sz="3000" b="1" dirty="0" smtClean="0">
                <a:solidFill>
                  <a:srgbClr val="FFB310"/>
                </a:solidFill>
              </a:rPr>
              <a:t>for Rangeland Sustainability, June 2-5, 2014</a:t>
            </a:r>
            <a:endParaRPr lang="en-US" sz="3000" b="1" dirty="0">
              <a:solidFill>
                <a:srgbClr val="FFB31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1367971"/>
            <a:ext cx="548639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Sustainable </a:t>
            </a:r>
            <a:r>
              <a:rPr lang="en-US" sz="1500" dirty="0">
                <a:solidFill>
                  <a:schemeClr val="bg1"/>
                </a:solidFill>
              </a:rPr>
              <a:t>Rangelands Roundtable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The Samuel Roberts Noble Foundation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Consortium for Science, Policy &amp; Outcomes at Arizona State University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University of Wyoming, Department of Ecosystem Science and Management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Colorado State University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National Cattlemen’s Beef Association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National Grazing Lands Coalition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Oklahoma State University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Sand County Foundation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Texas A&amp;M University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The Nature Conservancy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University of Arizona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University of Nevada – Reno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University of Wyoming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Utah State University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USDA Agricultural Research Service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USDA Forest Service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USDA National Institute for Food and Agriculture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USDA Natural Resources Conservation Service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USDI Bureau of Land Management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US Geological </a:t>
            </a:r>
            <a:r>
              <a:rPr lang="en-US" sz="1500" dirty="0" smtClean="0">
                <a:solidFill>
                  <a:schemeClr val="bg1"/>
                </a:solidFill>
              </a:rPr>
              <a:t>Survey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" b="7692"/>
          <a:stretch/>
        </p:blipFill>
        <p:spPr>
          <a:xfrm>
            <a:off x="5791199" y="1371600"/>
            <a:ext cx="3200401" cy="50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370013"/>
            <a:ext cx="3959225" cy="43449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o"/>
            </a:pPr>
            <a:r>
              <a:rPr lang="en-US" altLang="zh-CN" sz="2100" dirty="0" smtClean="0">
                <a:solidFill>
                  <a:schemeClr val="bg1"/>
                </a:solidFill>
                <a:ea typeface="宋体" charset="-122"/>
              </a:rPr>
              <a:t>Integrates social and economic aspects of human well-being with ecosystem integrity, and environmental limits and capacities.</a:t>
            </a:r>
          </a:p>
          <a:p>
            <a:pPr>
              <a:lnSpc>
                <a:spcPct val="90000"/>
              </a:lnSpc>
              <a:buFontTx/>
              <a:buChar char="o"/>
            </a:pPr>
            <a:endParaRPr lang="en-US" altLang="zh-CN" sz="2100" dirty="0" smtClean="0">
              <a:solidFill>
                <a:schemeClr val="bg1"/>
              </a:solidFill>
              <a:ea typeface="宋体" charset="-122"/>
            </a:endParaRPr>
          </a:p>
          <a:p>
            <a:pPr>
              <a:lnSpc>
                <a:spcPct val="90000"/>
              </a:lnSpc>
              <a:buFontTx/>
              <a:buChar char="o"/>
            </a:pPr>
            <a:r>
              <a:rPr lang="en-US" altLang="zh-CN" sz="2100" dirty="0" smtClean="0">
                <a:solidFill>
                  <a:schemeClr val="bg1"/>
                </a:solidFill>
                <a:ea typeface="宋体" charset="-122"/>
              </a:rPr>
              <a:t>Reflects shifting social values and economic development geared toward resource conservation. Integrates current and potential future values.</a:t>
            </a:r>
            <a:br>
              <a:rPr lang="en-US" altLang="zh-CN" sz="2100" dirty="0" smtClean="0">
                <a:solidFill>
                  <a:schemeClr val="bg1"/>
                </a:solidFill>
                <a:ea typeface="宋体" charset="-122"/>
              </a:rPr>
            </a:br>
            <a:endParaRPr lang="en-US" altLang="zh-CN" sz="2100" dirty="0" smtClean="0">
              <a:solidFill>
                <a:schemeClr val="bg1"/>
              </a:solidFill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zh-CN" altLang="en-US" sz="1900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4" name="Picture 5" descr="cabin_01 copy"/>
          <p:cNvPicPr>
            <a:picLocks noChangeAspect="1" noChangeArrowheads="1"/>
          </p:cNvPicPr>
          <p:nvPr/>
        </p:nvPicPr>
        <p:blipFill>
          <a:blip r:embed="rId2" cstate="print"/>
          <a:srcRect l="36980" b="1262"/>
          <a:stretch>
            <a:fillRect/>
          </a:stretch>
        </p:blipFill>
        <p:spPr>
          <a:xfrm>
            <a:off x="4800600" y="1360488"/>
            <a:ext cx="4038600" cy="41227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" y="228600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B310"/>
                </a:solidFill>
              </a:rPr>
              <a:t>Rangeland Sustainability</a:t>
            </a:r>
            <a:endParaRPr lang="en-US" sz="3000" b="1" dirty="0">
              <a:solidFill>
                <a:srgbClr val="FFB3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B310"/>
                </a:solidFill>
              </a:rPr>
              <a:t>Future Directions for Usable Science </a:t>
            </a:r>
          </a:p>
          <a:p>
            <a:pPr algn="ctr"/>
            <a:r>
              <a:rPr lang="en-US" sz="3000" b="1" dirty="0" smtClean="0">
                <a:solidFill>
                  <a:srgbClr val="FFB310"/>
                </a:solidFill>
              </a:rPr>
              <a:t>for Rangeland Sustainability</a:t>
            </a:r>
            <a:endParaRPr lang="en-US" sz="3000" b="1" dirty="0">
              <a:solidFill>
                <a:srgbClr val="FFB31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610600" cy="363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Define  and discuss the concept of usable science as it pertains to rangeland health and sustainability </a:t>
            </a:r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Identify current and emerging issues facing rangelands and their sustainable management and important stakeholders for each</a:t>
            </a:r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en-US" sz="2300" dirty="0" smtClean="0">
                <a:solidFill>
                  <a:schemeClr val="bg1"/>
                </a:solidFill>
              </a:rPr>
              <a:t>Develop a portfolio of recommendations for future directions of usable science for rangeland sustainability, incorporating stakeholder input to address soil health, water, plants, animals, and socio-economic aspects of sustainable rangelands and the varied ecosystem goods and services that they provide 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vironmentalstewardship.org/GalleryHandler.ashx?imageid=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2" y="150352"/>
            <a:ext cx="2701018" cy="18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sre.ksu.edu/seminars/fullsize10695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7966"/>
            <a:ext cx="1466850" cy="18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Hz6tUDP01z1QiPDUUhctmkiQLVTzW0IiUNWhiyBwgIshDuiv6TK-WD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43" y="175348"/>
            <a:ext cx="1628857" cy="13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SadiuNRIuGJAw9Yk7SUw-7LeVgdZG18baDZTb3jmvwSDvmV1-L0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29" y="1603829"/>
            <a:ext cx="2307997" cy="1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. Justin Der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02454"/>
            <a:ext cx="1266525" cy="19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ifa.usda.gov/sites/default/files/styles/nifa_staff/public/staff/DSC_0006_2_X_3_0.JPG?itok=8hFSNXy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05" y="3193014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razinglands.org/wp-content/uploads/2015/04/Elli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61" y="4277049"/>
            <a:ext cx="2028382" cy="26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Image result for sam fuhlendo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8" descr="Image result for sam fuhlendor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://oklahomafarmreport.com/wire/news/2013/03/media/05093_SamFuhlendorf032720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" y="4835297"/>
            <a:ext cx="2919754" cy="194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cdn.brownfieldagnews.com/wp-content/uploads/2013/08/stackhouse-lawson-kim-denver-201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56" y="0"/>
            <a:ext cx="1810544" cy="140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of Amy Gangul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13075"/>
            <a:ext cx="123671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fglc.org/images/patpfei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70" y="4887223"/>
            <a:ext cx="1350425" cy="18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ourenvironment.berkeley.edu/wp-content/uploads/2011/07/lynnhuntsinger-square-224x25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9" y="2209800"/>
            <a:ext cx="158739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bloximages.chicago2.vip.townnews.com/kansasagland.com/content/tncms/assets/v3/editorial/f/0f/f0f71e8f-4240-53c8-9570-35dcce65a0ce/55a7cba37ca8e.imag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86" y="1754968"/>
            <a:ext cx="1415314" cy="16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echol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6" y="3524250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John Tanak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19" y="5030221"/>
            <a:ext cx="1371599" cy="16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B310"/>
                </a:solidFill>
              </a:rPr>
              <a:t>Workshop Process</a:t>
            </a:r>
            <a:endParaRPr lang="en-US" sz="3000" b="1" dirty="0">
              <a:solidFill>
                <a:srgbClr val="FFB31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229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Five workgroups – soil health, animals, vegetation, water, and socio-economic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Brainstorm ideas, issues and challenges confronting sustainable rangelands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Whole group then ranked the importance of each of the 142 identified issues as high (1), medium (3), or low (5)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Responses then collated and a comprehensive, ranked list of issues was created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Groups met to flesh out priority issues to be addressed in </a:t>
            </a:r>
            <a:r>
              <a:rPr lang="en-US" sz="2400" dirty="0" smtClean="0">
                <a:solidFill>
                  <a:schemeClr val="bg1"/>
                </a:solidFill>
              </a:rPr>
              <a:t>near-term, identify </a:t>
            </a:r>
            <a:r>
              <a:rPr lang="en-US" sz="2400" dirty="0" smtClean="0">
                <a:solidFill>
                  <a:schemeClr val="bg1"/>
                </a:solidFill>
              </a:rPr>
              <a:t>stakeholders for these issues and develop research questions/areas to do so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Priorities and research directors further refined in discussion with the whole group</a:t>
            </a:r>
          </a:p>
        </p:txBody>
      </p:sp>
    </p:spTree>
    <p:extLst>
      <p:ext uri="{BB962C8B-B14F-4D97-AF65-F5344CB8AC3E}">
        <p14:creationId xmlns:p14="http://schemas.microsoft.com/office/powerpoint/2010/main" val="18939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B310"/>
                </a:solidFill>
              </a:rPr>
              <a:t>The Linear Model of Science-User Interaction</a:t>
            </a:r>
            <a:endParaRPr lang="en-US" sz="3200" b="1" dirty="0">
              <a:solidFill>
                <a:srgbClr val="FFB310"/>
              </a:solidFill>
            </a:endParaRPr>
          </a:p>
        </p:txBody>
      </p:sp>
      <p:pic>
        <p:nvPicPr>
          <p:cNvPr id="3" name="Picture 2" descr="http://www.geumconsulting.com/wp-content/uploads/2012/10/Pic_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49" y="1066800"/>
            <a:ext cx="1993225" cy="149492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152400" y="3064481"/>
            <a:ext cx="8382000" cy="3564919"/>
          </a:xfrm>
          <a:prstGeom prst="straightConnector1">
            <a:avLst/>
          </a:prstGeom>
          <a:ln w="1270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962400" y="3048000"/>
            <a:ext cx="2228850" cy="1479672"/>
            <a:chOff x="3810000" y="2936990"/>
            <a:chExt cx="2228850" cy="1479672"/>
          </a:xfrm>
        </p:grpSpPr>
        <p:pic>
          <p:nvPicPr>
            <p:cNvPr id="6" name="Picture 19" descr="http://farm6.staticflickr.com/5218/5487362957_0212bd7270_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2936990"/>
              <a:ext cx="2228850" cy="147967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886200" y="3471446"/>
              <a:ext cx="2076450" cy="338554"/>
            </a:xfrm>
            <a:prstGeom prst="rect">
              <a:avLst/>
            </a:prstGeom>
            <a:solidFill>
              <a:srgbClr val="E5CBB1"/>
            </a:solidFill>
            <a:ln w="31750" cap="rnd">
              <a:solidFill>
                <a:srgbClr val="99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Big Vat </a:t>
              </a:r>
              <a:r>
                <a:rPr lang="en-US" sz="1600" b="1" dirty="0"/>
                <a:t>o’ </a:t>
              </a:r>
              <a:r>
                <a:rPr lang="en-US" sz="1600" b="1" dirty="0" smtClean="0"/>
                <a:t>Knowledge</a:t>
              </a:r>
              <a:endParaRPr lang="en-US" sz="1600" b="1" dirty="0"/>
            </a:p>
          </p:txBody>
        </p:sp>
      </p:grpSp>
      <p:pic>
        <p:nvPicPr>
          <p:cNvPr id="8" name="Picture 2" descr="http://3.bp.blogspot.com/-jIS2rhMymLo/Tl0vZ9e5OgI/AAAAAAAAAAs/vy1npSVblok/s320/rooter%2526lyn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940236"/>
            <a:ext cx="1981200" cy="13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washingtonpost.com/blogs/federal-eye/files/2013/04/Obama_Interior_Secretary_0f4be_image_1024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00" y="4943475"/>
            <a:ext cx="1580000" cy="11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14600" y="1219200"/>
            <a:ext cx="1111591" cy="2721140"/>
            <a:chOff x="2514600" y="1219200"/>
            <a:chExt cx="1111591" cy="2721140"/>
          </a:xfrm>
        </p:grpSpPr>
        <p:grpSp>
          <p:nvGrpSpPr>
            <p:cNvPr id="10" name="Group 9"/>
            <p:cNvGrpSpPr/>
            <p:nvPr/>
          </p:nvGrpSpPr>
          <p:grpSpPr>
            <a:xfrm>
              <a:off x="2514600" y="1219200"/>
              <a:ext cx="1111591" cy="2358610"/>
              <a:chOff x="2850809" y="1189828"/>
              <a:chExt cx="1111591" cy="2358610"/>
            </a:xfrm>
          </p:grpSpPr>
          <p:pic>
            <p:nvPicPr>
              <p:cNvPr id="11" name="Picture 10" descr="http://pixhost.me/avaxhome/46/3a/00123a46_medium.jpe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66898" y="1189828"/>
                <a:ext cx="1095502" cy="14478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 descr="http://eloquentscience.com/wp-content/uploads/2010/09/54cih48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50809" y="1600200"/>
                <a:ext cx="1102066" cy="1395951"/>
              </a:xfrm>
              <a:prstGeom prst="rect">
                <a:avLst/>
              </a:prstGeom>
              <a:noFill/>
            </p:spPr>
          </p:pic>
          <p:pic>
            <p:nvPicPr>
              <p:cNvPr id="13" name="Picture 16" descr="http://www.fairchildgarden.org/uploads/images/CTPC/Javiers_Pictures/Feeley-Ecology-Cover-Small-small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66898" y="2057400"/>
                <a:ext cx="1095502" cy="1491038"/>
              </a:xfrm>
              <a:prstGeom prst="rect">
                <a:avLst/>
              </a:prstGeom>
              <a:noFill/>
            </p:spPr>
          </p:pic>
        </p:grpSp>
        <p:pic>
          <p:nvPicPr>
            <p:cNvPr id="1026" name="Picture 2" descr="http://www.srmjournals.org/na101/home/literatum/publisher/pinnacle/journals/content/rama/2014/15515028-67.3/15515028-67.3/20140513/15515028-67.3.cover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668" y="2511010"/>
              <a:ext cx="1071998" cy="142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2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19600"/>
            <a:ext cx="91440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464820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Lori </a:t>
            </a:r>
            <a:r>
              <a:rPr lang="en-US" dirty="0" err="1" smtClean="0"/>
              <a:t>Hidinger</a:t>
            </a:r>
            <a:endParaRPr lang="en-US" dirty="0" smtClean="0"/>
          </a:p>
          <a:p>
            <a:pPr algn="ctr"/>
            <a:r>
              <a:rPr lang="en-US" dirty="0" smtClean="0"/>
              <a:t>Managing Director, Consortium for Science, Policy &amp; Outcomes</a:t>
            </a:r>
          </a:p>
          <a:p>
            <a:pPr algn="ctr"/>
            <a:r>
              <a:rPr lang="en-US" dirty="0" smtClean="0"/>
              <a:t>School for the Future of Innovation in Society</a:t>
            </a:r>
          </a:p>
          <a:p>
            <a:pPr algn="ctr"/>
            <a:r>
              <a:rPr lang="en-US" dirty="0" smtClean="0"/>
              <a:t>Arizona State University</a:t>
            </a:r>
          </a:p>
          <a:p>
            <a:pPr algn="ctr"/>
            <a:r>
              <a:rPr lang="en-US" dirty="0" smtClean="0">
                <a:hlinkClick r:id="rId3"/>
              </a:rPr>
              <a:t>www.cspo.org</a:t>
            </a:r>
            <a:r>
              <a:rPr lang="en-US" dirty="0" smtClean="0"/>
              <a:t>	@</a:t>
            </a:r>
            <a:r>
              <a:rPr lang="en-US" dirty="0" err="1" smtClean="0"/>
              <a:t>lorihidinger</a:t>
            </a:r>
            <a:r>
              <a:rPr lang="en-US" dirty="0" smtClean="0"/>
              <a:t>	@CSPO_ASU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Booth #442</a:t>
            </a:r>
          </a:p>
        </p:txBody>
      </p:sp>
      <p:pic>
        <p:nvPicPr>
          <p:cNvPr id="6" name="Picture 2" descr="http://commguide.asu.edu/downloads/asulogo/jpg/logo_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6" y="5791200"/>
            <a:ext cx="1773404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3kidsandagluestick.files.wordpress.com/2013/08/ecology-centre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24475"/>
            <a:ext cx="1483919" cy="1457325"/>
          </a:xfrm>
          <a:prstGeom prst="rect">
            <a:avLst/>
          </a:prstGeom>
        </p:spPr>
      </p:pic>
      <p:pic>
        <p:nvPicPr>
          <p:cNvPr id="2050" name="Picture 2" descr="http://ucanr.org/blogs/Green/blogfiles/97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04800"/>
            <a:ext cx="47339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044" y="152400"/>
            <a:ext cx="5655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B310"/>
                </a:solidFill>
              </a:rPr>
              <a:t>How to Decide what Science to Do</a:t>
            </a:r>
            <a:endParaRPr lang="en-US" sz="3000" b="1" dirty="0">
              <a:solidFill>
                <a:srgbClr val="FFB31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76419"/>
            <a:ext cx="3396023" cy="433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4038600" y="1143000"/>
            <a:ext cx="4942003" cy="44195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Myriad Pro Semibold" charset="0"/>
                <a:cs typeface="Myriad Pro Semibold" charset="0"/>
              </a:rPr>
              <a:t>Science best meets the needs of decision makers when those needs are considered throughout the </a:t>
            </a:r>
            <a:r>
              <a:rPr lang="en-US" altLang="en-US" b="1" dirty="0" smtClean="0">
                <a:solidFill>
                  <a:schemeClr val="bg1"/>
                </a:solidFill>
                <a:latin typeface="Myriad Pro Semibold" charset="0"/>
                <a:cs typeface="Myriad Pro Semibold" charset="0"/>
              </a:rPr>
              <a:t>Institutions, Policies, and Processes </a:t>
            </a:r>
            <a:r>
              <a:rPr lang="en-US" altLang="en-US" dirty="0" smtClean="0">
                <a:solidFill>
                  <a:schemeClr val="bg1"/>
                </a:solidFill>
                <a:latin typeface="Myriad Pro Semibold" charset="0"/>
                <a:cs typeface="Myriad Pro Semibold" charset="0"/>
              </a:rPr>
              <a:t>of Decisions about Science</a:t>
            </a:r>
          </a:p>
        </p:txBody>
      </p:sp>
    </p:spTree>
    <p:extLst>
      <p:ext uri="{BB962C8B-B14F-4D97-AF65-F5344CB8AC3E}">
        <p14:creationId xmlns:p14="http://schemas.microsoft.com/office/powerpoint/2010/main" val="15533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jIS2rhMymLo/Tl0vZ9e5OgI/AAAAAAAAAAs/vy1npSVblok/s320/rooter%2526ly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3095625" cy="205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washingtonpost.com/blogs/federal-eye/files/2013/04/Obama_Interior_Secretary_0f4be_image_1024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22349"/>
            <a:ext cx="1977933" cy="14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bcdn-sphotos-h-a.akamaihd.net/hphotos-ak-frc3/p206x206/545304_10151082187668526_129346997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422349"/>
            <a:ext cx="2624286" cy="17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Right Arrow 3"/>
          <p:cNvSpPr/>
          <p:nvPr/>
        </p:nvSpPr>
        <p:spPr>
          <a:xfrm>
            <a:off x="76200" y="1752601"/>
            <a:ext cx="914400" cy="3124200"/>
          </a:xfrm>
          <a:prstGeom prst="curvedRightArrow">
            <a:avLst/>
          </a:prstGeom>
          <a:solidFill>
            <a:srgbClr val="FFB310"/>
          </a:solidFill>
          <a:ln>
            <a:solidFill>
              <a:srgbClr val="FFB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flipH="1" flipV="1">
            <a:off x="8077200" y="1752601"/>
            <a:ext cx="914400" cy="3124200"/>
          </a:xfrm>
          <a:prstGeom prst="curvedRightArrow">
            <a:avLst/>
          </a:prstGeom>
          <a:solidFill>
            <a:srgbClr val="FFB310"/>
          </a:solidFill>
          <a:ln>
            <a:solidFill>
              <a:srgbClr val="FFB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http://www.geumconsulting.com/wp-content/uploads/2012/10/Pic_C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931" y="3448819"/>
            <a:ext cx="2589166" cy="194187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62574"/>
            <a:ext cx="2819410" cy="1514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4504472"/>
            <a:ext cx="2936956" cy="19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Myths that get in the way of 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usable </a:t>
            </a:r>
            <a:r>
              <a:rPr lang="en-US" sz="3000" b="1" dirty="0">
                <a:solidFill>
                  <a:schemeClr val="bg1"/>
                </a:solidFill>
              </a:rPr>
              <a:t>science</a:t>
            </a:r>
          </a:p>
        </p:txBody>
      </p:sp>
      <p:pic>
        <p:nvPicPr>
          <p:cNvPr id="1026" name="Picture 2" descr="http://www.niaes.affrc.go.jp/annual/r2000/jpg/n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145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600" y="1472961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B310"/>
                </a:solidFill>
              </a:rPr>
              <a:t>Usable science = applied research</a:t>
            </a:r>
            <a:endParaRPr lang="en-US" sz="3600" b="1" dirty="0">
              <a:solidFill>
                <a:srgbClr val="FFB3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loodygoodhorror.com/bgh/files/weird%20science%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24025"/>
            <a:ext cx="84772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905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B310"/>
                </a:solidFill>
              </a:rPr>
              <a:t>The benefits of science are unpredictable</a:t>
            </a:r>
            <a:endParaRPr lang="en-US" sz="3600" b="1" dirty="0">
              <a:solidFill>
                <a:srgbClr val="FFB31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525" y="6534492"/>
            <a:ext cx="3211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>
                <a:solidFill>
                  <a:schemeClr val="bg1"/>
                </a:solidFill>
              </a:rPr>
              <a:t>Weird Science</a:t>
            </a:r>
            <a:r>
              <a:rPr lang="en-US" sz="1500" dirty="0" smtClean="0">
                <a:solidFill>
                  <a:schemeClr val="bg1"/>
                </a:solidFill>
              </a:rPr>
              <a:t>, Universal Pictures 1985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Myths that get in the way of 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usable </a:t>
            </a:r>
            <a:r>
              <a:rPr lang="en-US" sz="3000" b="1" dirty="0">
                <a:solidFill>
                  <a:schemeClr val="bg1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33096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71878"/>
            <a:ext cx="3852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B310"/>
                </a:solidFill>
              </a:rPr>
              <a:t>Decisionmakers</a:t>
            </a:r>
            <a:r>
              <a:rPr lang="en-US" sz="3600" b="1" dirty="0" smtClean="0">
                <a:solidFill>
                  <a:srgbClr val="FFB310"/>
                </a:solidFill>
              </a:rPr>
              <a:t> </a:t>
            </a:r>
            <a:r>
              <a:rPr lang="en-US" sz="3600" b="1" dirty="0">
                <a:solidFill>
                  <a:srgbClr val="FFB310"/>
                </a:solidFill>
              </a:rPr>
              <a:t>benefit from science at the end of the research process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28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Myths that get in the way of 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usable </a:t>
            </a:r>
            <a:r>
              <a:rPr lang="en-US" sz="3000" b="1" dirty="0">
                <a:solidFill>
                  <a:schemeClr val="bg1"/>
                </a:solidFill>
              </a:rPr>
              <a:t>science</a:t>
            </a:r>
          </a:p>
        </p:txBody>
      </p:sp>
      <p:pic>
        <p:nvPicPr>
          <p:cNvPr id="7" name="Picture 6" descr="http://www.geumconsulting.com/wp-content/uploads/2012/10/Pic_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32" y="1371600"/>
            <a:ext cx="1727199" cy="12954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962400" y="2819400"/>
            <a:ext cx="2228850" cy="1479672"/>
            <a:chOff x="3810000" y="2936990"/>
            <a:chExt cx="2228850" cy="1479672"/>
          </a:xfrm>
        </p:grpSpPr>
        <p:pic>
          <p:nvPicPr>
            <p:cNvPr id="10" name="Picture 19" descr="http://farm6.staticflickr.com/5218/5487362957_0212bd7270_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2936990"/>
              <a:ext cx="2228850" cy="147967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886200" y="3471446"/>
              <a:ext cx="2076450" cy="338554"/>
            </a:xfrm>
            <a:prstGeom prst="rect">
              <a:avLst/>
            </a:prstGeom>
            <a:solidFill>
              <a:srgbClr val="E5CBB1"/>
            </a:solidFill>
            <a:ln w="31750" cap="rnd">
              <a:solidFill>
                <a:srgbClr val="99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Big Vat </a:t>
              </a:r>
              <a:r>
                <a:rPr lang="en-US" sz="1600" b="1" dirty="0"/>
                <a:t>o’ </a:t>
              </a:r>
              <a:r>
                <a:rPr lang="en-US" sz="1600" b="1" dirty="0" smtClean="0"/>
                <a:t>Knowledge</a:t>
              </a:r>
              <a:endParaRPr lang="en-US" sz="1600" b="1" dirty="0"/>
            </a:p>
          </p:txBody>
        </p:sp>
      </p:grpSp>
      <p:pic>
        <p:nvPicPr>
          <p:cNvPr id="12" name="Picture 2" descr="http://3.bp.blogspot.com/-jIS2rhMymLo/Tl0vZ9e5OgI/AAAAAAAAAAs/vy1npSVblok/s320/rooter%2526lyn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657600"/>
            <a:ext cx="1981200" cy="13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washingtonpost.com/blogs/federal-eye/files/2013/04/Obama_Interior_Secretary_0f4be_image_1024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00" y="4660839"/>
            <a:ext cx="1580000" cy="11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14600" y="1371600"/>
            <a:ext cx="1111591" cy="2358610"/>
            <a:chOff x="2850809" y="1189828"/>
            <a:chExt cx="1111591" cy="2358610"/>
          </a:xfrm>
        </p:grpSpPr>
        <p:pic>
          <p:nvPicPr>
            <p:cNvPr id="15" name="Picture 14" descr="http://pixhost.me/avaxhome/46/3a/00123a46_medium.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66898" y="1189828"/>
              <a:ext cx="1095502" cy="1447800"/>
            </a:xfrm>
            <a:prstGeom prst="rect">
              <a:avLst/>
            </a:prstGeom>
            <a:noFill/>
          </p:spPr>
        </p:pic>
        <p:pic>
          <p:nvPicPr>
            <p:cNvPr id="16" name="Picture 15" descr="http://eloquentscience.com/wp-content/uploads/2010/09/54cih48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50809" y="1600200"/>
              <a:ext cx="1102066" cy="1395951"/>
            </a:xfrm>
            <a:prstGeom prst="rect">
              <a:avLst/>
            </a:prstGeom>
            <a:noFill/>
          </p:spPr>
        </p:pic>
        <p:pic>
          <p:nvPicPr>
            <p:cNvPr id="17" name="Picture 16" descr="http://www.fairchildgarden.org/uploads/images/CTPC/Javiers_Pictures/Feeley-Ecology-Cover-Small-small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66898" y="2057400"/>
              <a:ext cx="1095502" cy="1491038"/>
            </a:xfrm>
            <a:prstGeom prst="rect">
              <a:avLst/>
            </a:prstGeom>
            <a:noFill/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133349" y="2814049"/>
            <a:ext cx="8382000" cy="3564919"/>
          </a:xfrm>
          <a:prstGeom prst="straightConnector1">
            <a:avLst/>
          </a:prstGeom>
          <a:ln w="1270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0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Myths that get in the way of 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usable </a:t>
            </a:r>
            <a:r>
              <a:rPr lang="en-US" sz="3000" b="1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66725" y="173459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B310"/>
                </a:solidFill>
              </a:rPr>
              <a:t>More research is always better</a:t>
            </a:r>
            <a:endParaRPr lang="en-US" sz="3600" b="1" dirty="0">
              <a:solidFill>
                <a:srgbClr val="FFB310"/>
              </a:solidFill>
            </a:endParaRPr>
          </a:p>
        </p:txBody>
      </p:sp>
      <p:pic>
        <p:nvPicPr>
          <p:cNvPr id="5122" name="Picture 2" descr="http://www.gps.caltech.edu/~btian/images/research_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447924"/>
            <a:ext cx="60388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B310"/>
                </a:solidFill>
              </a:rPr>
              <a:t>Reconciling the Supply of and Demand for Science</a:t>
            </a:r>
            <a:endParaRPr lang="en-US" sz="3000" b="1" dirty="0">
              <a:solidFill>
                <a:srgbClr val="FFB31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18980"/>
              </p:ext>
            </p:extLst>
          </p:nvPr>
        </p:nvGraphicFramePr>
        <p:xfrm>
          <a:off x="457200" y="1295400"/>
          <a:ext cx="8229600" cy="4135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6800"/>
                <a:gridCol w="762000"/>
                <a:gridCol w="3124200"/>
                <a:gridCol w="3276600"/>
              </a:tblGrid>
              <a:tr h="508000">
                <a:tc rowSpan="2" gridSpan="2">
                  <a:txBody>
                    <a:bodyPr/>
                    <a:lstStyle/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Demand: Can Users Benefit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</a:rPr>
                        <a:t> from Research?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 gridSpan="2" v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07318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Supply: Is Relevant Information Produced?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Research agendas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 may be inappropriate</a:t>
                      </a:r>
                    </a:p>
                    <a:p>
                      <a:endParaRPr lang="en-US" sz="22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Non-user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073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B310"/>
                          </a:solidFill>
                        </a:rPr>
                        <a:t>Empowered users taking advantage of well-deployed</a:t>
                      </a:r>
                      <a:r>
                        <a:rPr lang="en-US" sz="2200" b="1" baseline="0" dirty="0" smtClean="0">
                          <a:solidFill>
                            <a:srgbClr val="FFB310"/>
                          </a:solidFill>
                        </a:rPr>
                        <a:t> research capabilities</a:t>
                      </a:r>
                      <a:endParaRPr lang="en-US" sz="2200" b="1" dirty="0">
                        <a:solidFill>
                          <a:srgbClr val="FFB31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Disenfranchised or marginalized users, institutional constraints,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 or other obstacles prevent information use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3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7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66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object type=&quot;3&quot; unique_id=&quot;10022&quot;&gt;&lt;property id=&quot;20148&quot; value=&quot;5&quot;/&gt;&lt;property id=&quot;20300&quot; value=&quot;Slide 19&quot;/&gt;&lt;property id=&quot;20307&quot; value=&quot;274&quot;/&gt;&lt;/object&gt;&lt;object type=&quot;3&quot; unique_id=&quot;10023&quot;&gt;&lt;property id=&quot;20148&quot; value=&quot;5&quot;/&gt;&lt;property id=&quot;20300&quot; value=&quot;Slide 20&quot;/&gt;&lt;property id=&quot;20307&quot; value=&quot;275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990033"/>
      </a:dk1>
      <a:lt1>
        <a:sysClr val="window" lastClr="FFFFFF"/>
      </a:lt1>
      <a:dk2>
        <a:srgbClr val="9900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817</Words>
  <Application>Microsoft Office PowerPoint</Application>
  <PresentationFormat>On-screen Show (4:3)</PresentationFormat>
  <Paragraphs>116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UTO</dc:creator>
  <cp:lastModifiedBy>UTO</cp:lastModifiedBy>
  <cp:revision>152</cp:revision>
  <dcterms:created xsi:type="dcterms:W3CDTF">2013-08-06T02:21:43Z</dcterms:created>
  <dcterms:modified xsi:type="dcterms:W3CDTF">2015-08-12T13:52:41Z</dcterms:modified>
</cp:coreProperties>
</file>